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9" r:id="rId2"/>
    <p:sldId id="280" r:id="rId3"/>
    <p:sldId id="256" r:id="rId4"/>
    <p:sldId id="279" r:id="rId5"/>
    <p:sldId id="278" r:id="rId6"/>
    <p:sldId id="257" r:id="rId7"/>
    <p:sldId id="258" r:id="rId8"/>
    <p:sldId id="259" r:id="rId9"/>
    <p:sldId id="263" r:id="rId10"/>
    <p:sldId id="272" r:id="rId11"/>
    <p:sldId id="264" r:id="rId12"/>
    <p:sldId id="270" r:id="rId13"/>
    <p:sldId id="265" r:id="rId14"/>
    <p:sldId id="277" r:id="rId15"/>
    <p:sldId id="260" r:id="rId16"/>
    <p:sldId id="261" r:id="rId17"/>
    <p:sldId id="273" r:id="rId18"/>
    <p:sldId id="262" r:id="rId19"/>
    <p:sldId id="276" r:id="rId20"/>
    <p:sldId id="266" r:id="rId21"/>
    <p:sldId id="267" r:id="rId22"/>
    <p:sldId id="271" r:id="rId23"/>
    <p:sldId id="274" r:id="rId24"/>
    <p:sldId id="275" r:id="rId25"/>
    <p:sldId id="268" r:id="rId26"/>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69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662"/>
          </a:xfrm>
          <a:prstGeom prst="rect">
            <a:avLst/>
          </a:prstGeom>
        </p:spPr>
        <p:txBody>
          <a:bodyPr vert="horz" lIns="94110" tIns="47055" rIns="94110" bIns="47055" rtlCol="0"/>
          <a:lstStyle>
            <a:lvl1pPr algn="r">
              <a:defRPr sz="1200"/>
            </a:lvl1pPr>
          </a:lstStyle>
          <a:p>
            <a:fld id="{80E0DCBB-7A3B-41EC-9F4D-96DDF52D1AEF}" type="datetimeFigureOut">
              <a:rPr lang="en-US" smtClean="0"/>
              <a:pPr/>
              <a:t>3/30/2013</a:t>
            </a:fld>
            <a:endParaRPr lang="en-US"/>
          </a:p>
        </p:txBody>
      </p:sp>
      <p:sp>
        <p:nvSpPr>
          <p:cNvPr id="4" name="Footer Placeholder 3"/>
          <p:cNvSpPr>
            <a:spLocks noGrp="1"/>
          </p:cNvSpPr>
          <p:nvPr>
            <p:ph type="ftr" sz="quarter" idx="2"/>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21946"/>
            <a:ext cx="3066733" cy="469662"/>
          </a:xfrm>
          <a:prstGeom prst="rect">
            <a:avLst/>
          </a:prstGeom>
        </p:spPr>
        <p:txBody>
          <a:bodyPr vert="horz" lIns="94110" tIns="47055" rIns="94110" bIns="47055" rtlCol="0" anchor="b"/>
          <a:lstStyle>
            <a:lvl1pPr algn="r">
              <a:defRPr sz="1200"/>
            </a:lvl1pPr>
          </a:lstStyle>
          <a:p>
            <a:fld id="{BA7A8E22-F13C-4690-9E83-5DDC29ABD3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86BCE872-CD69-49A2-96D1-586B1061B6F8}" type="datetimeFigureOut">
              <a:rPr lang="en-US" smtClean="0"/>
              <a:pPr/>
              <a:t>3/30/2013</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FA8F279F-F915-400E-B005-AA7AB96C4B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morning my name </a:t>
            </a:r>
            <a:r>
              <a:rPr lang="en-US" baseline="0" smtClean="0"/>
              <a:t>is </a:t>
            </a:r>
            <a:r>
              <a:rPr lang="en-US" baseline="0" smtClean="0"/>
              <a:t>Sister ______________, </a:t>
            </a:r>
            <a:r>
              <a:rPr lang="en-US" baseline="0" dirty="0" smtClean="0"/>
              <a:t>I am the Grand Sectary of Prince Hall Grand Chapter of Hawaii.</a:t>
            </a:r>
          </a:p>
          <a:p>
            <a:endParaRPr lang="en-US" baseline="0" dirty="0" smtClean="0"/>
          </a:p>
          <a:p>
            <a:r>
              <a:rPr lang="en-US" baseline="0" dirty="0" smtClean="0"/>
              <a:t>Today I will provide you with information on the duties of the Chapter Secretary.  </a:t>
            </a:r>
          </a:p>
          <a:p>
            <a:endParaRPr lang="en-US" baseline="0" dirty="0" smtClean="0"/>
          </a:p>
          <a:p>
            <a:r>
              <a:rPr lang="en-US" baseline="0" dirty="0" smtClean="0"/>
              <a:t>The Secretary has one of the most important jobs in the Chapter, so its important that she is proficient in her duties.   But remember that it takes the entire body to make this organization work.</a:t>
            </a:r>
          </a:p>
          <a:p>
            <a:endParaRPr lang="en-US" baseline="0" dirty="0" smtClean="0"/>
          </a:p>
          <a:p>
            <a:r>
              <a:rPr lang="en-US" baseline="0" dirty="0" smtClean="0"/>
              <a:t>Next Slide   </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of a receipt that was received from</a:t>
            </a:r>
            <a:r>
              <a:rPr lang="en-US" baseline="0" dirty="0" smtClean="0"/>
              <a:t> a member that paid for 6 months dues.  The Secretary must ensure that all information is on the receipt.</a:t>
            </a:r>
          </a:p>
          <a:p>
            <a:endParaRPr lang="en-US" baseline="0" dirty="0" smtClean="0"/>
          </a:p>
          <a:p>
            <a:r>
              <a:rPr lang="en-US" baseline="0" dirty="0" smtClean="0">
                <a:solidFill>
                  <a:schemeClr val="accent2"/>
                </a:solidFill>
              </a:rPr>
              <a:t>Instructor will go over the receipt with audience.</a:t>
            </a:r>
          </a:p>
          <a:p>
            <a:endParaRPr lang="en-US" baseline="0" dirty="0" smtClean="0">
              <a:solidFill>
                <a:schemeClr val="accent2"/>
              </a:solidFill>
            </a:endParaRPr>
          </a:p>
          <a:p>
            <a:r>
              <a:rPr lang="en-US" baseline="0" dirty="0" smtClean="0">
                <a:solidFill>
                  <a:schemeClr val="accent2"/>
                </a:solidFill>
              </a:rPr>
              <a:t>Next Slide</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fld id="{FA8F279F-F915-400E-B005-AA7AB96C4B4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only time the Treasurer can </a:t>
            </a:r>
            <a:r>
              <a:rPr lang="en-US" baseline="0" dirty="0" smtClean="0"/>
              <a:t>write </a:t>
            </a:r>
            <a:r>
              <a:rPr lang="en-US" dirty="0" smtClean="0"/>
              <a:t>checks is when she receive a warrant from</a:t>
            </a:r>
            <a:r>
              <a:rPr lang="en-US" baseline="0" dirty="0" smtClean="0"/>
              <a:t> the Secretary.  The warrant must be complete and have the signature of the Secretary and Worthy Matron.  The warrant number must match the check  number.</a:t>
            </a:r>
          </a:p>
          <a:p>
            <a:endParaRPr lang="en-US" baseline="0" dirty="0" smtClean="0"/>
          </a:p>
          <a:p>
            <a:r>
              <a:rPr lang="en-US" baseline="0" dirty="0" smtClean="0"/>
              <a:t>If the Treasurer voids a check, she must inform the Secretary that she voided the check and provide her with the warrant number so that the Secretary can void the warrant stub.</a:t>
            </a:r>
          </a:p>
          <a:p>
            <a:endParaRPr lang="en-US" baseline="0" dirty="0" smtClean="0"/>
          </a:p>
          <a:p>
            <a:r>
              <a:rPr lang="en-US" baseline="0" dirty="0" smtClean="0"/>
              <a:t>All disbursements must be read, the amounts and what the warrant was written for, along with the warrant number must be in the Financial Report and read at the end of the meeting to be made a part of the record.</a:t>
            </a:r>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will explain</a:t>
            </a:r>
            <a:r>
              <a:rPr lang="en-US" baseline="0" dirty="0" smtClean="0"/>
              <a:t> the warrant.</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Secretary must have a financial ledger</a:t>
            </a:r>
            <a:r>
              <a:rPr lang="en-US" baseline="0" dirty="0" smtClean="0"/>
              <a:t> book and keep a running balance of all money received.  This ledger will be in a bond book.</a:t>
            </a:r>
          </a:p>
          <a:p>
            <a:endParaRPr lang="en-US" baseline="0" dirty="0" smtClean="0"/>
          </a:p>
          <a:p>
            <a:r>
              <a:rPr lang="en-US" baseline="0" dirty="0" smtClean="0"/>
              <a:t>At the end of the meeting she must give a report on all money that was received, she must state the amount, who the money was from and what the money was received for.  She must also give a total of money received that day.</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money is received out side of the meeting it must be reported at the next meeting in the minutes.  </a:t>
            </a:r>
          </a:p>
          <a:p>
            <a:endParaRPr lang="en-US" dirty="0" smtClean="0"/>
          </a:p>
          <a:p>
            <a:r>
              <a:rPr lang="en-US" dirty="0" smtClean="0"/>
              <a:t>If the</a:t>
            </a:r>
            <a:r>
              <a:rPr lang="en-US" baseline="0" dirty="0" smtClean="0"/>
              <a:t> Secretary receive money in the mail, she must also mail that individual a receipt as soon as she receives the money.</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responsibility that she has is</a:t>
            </a:r>
            <a:r>
              <a:rPr lang="en-US" baseline="0" dirty="0" smtClean="0"/>
              <a:t> ordering supplies.  She must keep an inventory of all supplies that she has on hand and place her order before she runs out of stock.</a:t>
            </a:r>
          </a:p>
          <a:p>
            <a:endParaRPr lang="en-US" baseline="0" dirty="0" smtClean="0"/>
          </a:p>
          <a:p>
            <a:r>
              <a:rPr lang="en-US" baseline="0" dirty="0" smtClean="0"/>
              <a:t>The Secretary can replenish her supplies from the working funds provided by the chapter.  She must keep all receipts and provide with her report.</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Secretary and the Worthy must</a:t>
            </a:r>
            <a:r>
              <a:rPr lang="en-US" baseline="0" dirty="0" smtClean="0"/>
              <a:t> ensure the Petitions are filled out correct.  She must send a copy to the Grand Chapter within ten days after the initiation.</a:t>
            </a:r>
          </a:p>
          <a:p>
            <a:endParaRPr lang="en-US" baseline="0" dirty="0" smtClean="0"/>
          </a:p>
          <a:p>
            <a:r>
              <a:rPr lang="en-US" baseline="0" dirty="0" smtClean="0"/>
              <a:t>All petitioners must receive a letter stating if they were accepted or rejected.  If the petitioner was accepted the Secretary must inform the petitioner of the place, time, and attire.</a:t>
            </a:r>
          </a:p>
          <a:p>
            <a:endParaRPr lang="en-US" baseline="0" dirty="0" smtClean="0"/>
          </a:p>
          <a:p>
            <a:r>
              <a:rPr lang="en-US" baseline="0" dirty="0" smtClean="0"/>
              <a:t>If the petitioner is rejected she must return the petitioner’s money at the time they are rejected and inform them if and when they can resubmit their petition.</a:t>
            </a:r>
          </a:p>
          <a:p>
            <a:r>
              <a:rPr lang="en-US" baseline="0" dirty="0" smtClean="0"/>
              <a:t>The Secretary must provide to the Grand Secretary the name of petitioners that were rejected with 5 days. </a:t>
            </a:r>
          </a:p>
          <a:p>
            <a:endParaRPr lang="en-US" baseline="0" dirty="0" smtClean="0"/>
          </a:p>
          <a:p>
            <a:r>
              <a:rPr lang="en-US" baseline="0" dirty="0" smtClean="0"/>
              <a:t>The rejected petitioner may petition the Chapter for membership after 3 months.</a:t>
            </a:r>
          </a:p>
          <a:p>
            <a:endParaRPr lang="en-US" baseline="0" dirty="0" smtClean="0"/>
          </a:p>
          <a:p>
            <a:endParaRPr lang="en-US" baseline="0" dirty="0" smtClean="0"/>
          </a:p>
          <a:p>
            <a:r>
              <a:rPr lang="en-US" baseline="0" dirty="0" smtClean="0"/>
              <a:t>Next Slide </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a:t>
            </a:r>
            <a:r>
              <a:rPr lang="en-US" baseline="0" dirty="0" smtClean="0"/>
              <a:t> candidate has been initiated please provide them with the following items you see listed on the slide.</a:t>
            </a:r>
          </a:p>
          <a:p>
            <a:endParaRPr lang="en-US" baseline="0" dirty="0" smtClean="0"/>
          </a:p>
          <a:p>
            <a:r>
              <a:rPr lang="en-US" baseline="0" dirty="0" smtClean="0"/>
              <a:t>It’s very important that the Worthy Matron assigned a mentor to the new member.  We must make them feel welcome.  Remember this is the time that they are seeking some knowledge.</a:t>
            </a:r>
          </a:p>
          <a:p>
            <a:endParaRPr lang="en-US" baseline="0" dirty="0" smtClean="0"/>
          </a:p>
          <a:p>
            <a:r>
              <a:rPr lang="en-US" baseline="0" dirty="0" smtClean="0"/>
              <a:t>Recommend that the Chapter create a booklet containing the Chapter By-Laws with pages for new members to sign and, ensure the new member print their name.</a:t>
            </a:r>
          </a:p>
          <a:p>
            <a:endParaRPr lang="en-US" baseline="0" dirty="0" smtClean="0"/>
          </a:p>
          <a:p>
            <a:r>
              <a:rPr lang="en-US" baseline="0" dirty="0" smtClean="0"/>
              <a:t>Next Slide  </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must keep the membership ledger update, this is the only way you can track what</a:t>
            </a:r>
            <a:r>
              <a:rPr lang="en-US" baseline="0" dirty="0" smtClean="0"/>
              <a:t> status the member is in.</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Secretary</a:t>
            </a:r>
            <a:r>
              <a:rPr lang="en-US" baseline="0" dirty="0" smtClean="0"/>
              <a:t> must keep a register of all members of the Chapter and the financial standing of each member.  All books of record are the property of the Chapter.</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8F279F-F915-400E-B005-AA7AB96C4B4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beneficiary information must be updated at least once a year or if a change occurs.  If a member dies the Secretary must report this to the Grand Secretary.</a:t>
            </a:r>
            <a:r>
              <a:rPr lang="en-US" baseline="0" dirty="0" smtClean="0"/>
              <a:t>   The chapter is responsible for preparing a resolution.</a:t>
            </a:r>
          </a:p>
          <a:p>
            <a:endParaRPr lang="en-US" baseline="0" dirty="0" smtClean="0"/>
          </a:p>
          <a:p>
            <a:r>
              <a:rPr lang="en-US" baseline="0" dirty="0" smtClean="0"/>
              <a:t>An official death certificate must be submitted to the Grand Chapter in order for the death benefits to be paid.</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reports must reach the Grand Secretary in a timely manner along with all fees.  The Secretary should prepare all</a:t>
            </a:r>
            <a:r>
              <a:rPr lang="en-US" baseline="0" dirty="0" smtClean="0"/>
              <a:t> quarterly reports and annual returns .  Quarterly reports are due to the Grand Secretary by the 15</a:t>
            </a:r>
            <a:r>
              <a:rPr lang="en-US" baseline="30000" dirty="0" smtClean="0"/>
              <a:t>th</a:t>
            </a:r>
            <a:r>
              <a:rPr lang="en-US" baseline="0" dirty="0" smtClean="0"/>
              <a:t> day of April, July, October, and January and the Annual Returns are due on or before 30 April of each year.</a:t>
            </a:r>
          </a:p>
          <a:p>
            <a:endParaRPr lang="en-US" baseline="0" dirty="0" smtClean="0"/>
          </a:p>
          <a:p>
            <a:r>
              <a:rPr lang="en-US" baseline="0" dirty="0" smtClean="0"/>
              <a:t>The Secretary must give a report to the Chapter at the Annual meeting in December.</a:t>
            </a:r>
          </a:p>
          <a:p>
            <a:endParaRPr lang="en-US" baseline="0" dirty="0" smtClean="0"/>
          </a:p>
          <a:p>
            <a:r>
              <a:rPr lang="en-US" baseline="0" dirty="0" smtClean="0"/>
              <a:t>The Election Report must be submitted to the Grand Secretary within 10 days of the election.  This report </a:t>
            </a:r>
            <a:r>
              <a:rPr lang="en-US" baseline="0" dirty="0" err="1" smtClean="0"/>
              <a:t>encludes</a:t>
            </a:r>
            <a:r>
              <a:rPr lang="en-US" baseline="0" dirty="0" smtClean="0"/>
              <a:t> a list of all officers and their addresses, telephone numbers and email addresses.</a:t>
            </a:r>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Chapters must have the books listed on the slide</a:t>
            </a:r>
            <a:r>
              <a:rPr lang="en-US" baseline="0" dirty="0" smtClean="0"/>
              <a:t> </a:t>
            </a:r>
            <a:r>
              <a:rPr lang="en-US" baseline="0" smtClean="0"/>
              <a:t>and these </a:t>
            </a:r>
            <a:r>
              <a:rPr lang="en-US" baseline="0" dirty="0" smtClean="0"/>
              <a:t>books will be inspected by the Grand Chapter at any given moment.</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will read all helpful hints.</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will read all helpful hints.</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there</a:t>
            </a:r>
            <a:r>
              <a:rPr lang="en-US" baseline="0" dirty="0" smtClean="0"/>
              <a:t> any questions on what we just covered.  This concludes the Secretary’s Workshop</a:t>
            </a:r>
          </a:p>
          <a:p>
            <a:endParaRPr lang="en-US" baseline="0" dirty="0" smtClean="0"/>
          </a:p>
          <a:p>
            <a:r>
              <a:rPr lang="en-US" baseline="0" dirty="0" smtClean="0"/>
              <a:t>Thanks for your participation.</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Today we will cover the objectives that are listed on the slides.  At the end of this training you will all be able to perform the duties of the Secretary.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Next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A8F279F-F915-400E-B005-AA7AB96C4B4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possible the Worthy Matron should appoint an Assistant Secretary to assist with taking the minutes.  This will allow the Secretary time to focus on all the other duties that you see on the screen.</a:t>
            </a:r>
          </a:p>
          <a:p>
            <a:r>
              <a:rPr lang="en-US" dirty="0" smtClean="0"/>
              <a:t>The Assistant Secretary should be taking the minutes on a pad or an agenda provided by the Worthy Matron.</a:t>
            </a:r>
          </a:p>
          <a:p>
            <a:endParaRPr lang="en-US" dirty="0" smtClean="0"/>
          </a:p>
          <a:p>
            <a:r>
              <a:rPr lang="en-US" dirty="0" smtClean="0"/>
              <a:t>Once</a:t>
            </a:r>
            <a:r>
              <a:rPr lang="en-US" baseline="0" dirty="0" smtClean="0"/>
              <a:t> the meeting is over she can transfer the information to a bound minute book.</a:t>
            </a:r>
          </a:p>
          <a:p>
            <a:endParaRPr lang="en-US" baseline="0" dirty="0" smtClean="0"/>
          </a:p>
          <a:p>
            <a:r>
              <a:rPr lang="en-US" baseline="0" dirty="0" smtClean="0"/>
              <a:t>The minutes should be read at the next meeting and all corrections to those minutes should be made on your current minutes.</a:t>
            </a:r>
          </a:p>
          <a:p>
            <a:endParaRPr lang="en-US" baseline="0" dirty="0" smtClean="0"/>
          </a:p>
          <a:p>
            <a:r>
              <a:rPr lang="en-US" baseline="0" dirty="0" smtClean="0"/>
              <a:t>The minutes must be signed by the Secretary and the Worthy Matron, the seal is not necessary.</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official</a:t>
            </a:r>
            <a:r>
              <a:rPr lang="en-US" baseline="0" dirty="0" smtClean="0"/>
              <a:t> correspondence from the Grand Chapter should be read in it’s entirety and annotated in the minutes.</a:t>
            </a:r>
            <a:endParaRPr lang="en-US" sz="1400" baseline="0" dirty="0" smtClean="0"/>
          </a:p>
          <a:p>
            <a:endParaRPr lang="en-US" sz="1400" baseline="0" dirty="0" smtClean="0"/>
          </a:p>
          <a:p>
            <a:r>
              <a:rPr lang="en-US" sz="1400" baseline="0" dirty="0" smtClean="0"/>
              <a:t>Next Slide</a:t>
            </a:r>
            <a:endParaRPr lang="en-US" sz="1400"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ever you send out correspondence from the Chapter it must have the signature of the Worthy Matron, Secretary and the Chapter Seal.</a:t>
            </a:r>
          </a:p>
          <a:p>
            <a:endParaRPr lang="en-US" baseline="0" dirty="0" smtClean="0"/>
          </a:p>
          <a:p>
            <a:r>
              <a:rPr lang="en-US" baseline="0" dirty="0" smtClean="0"/>
              <a:t>Once a member is three months in arrears the Secretary must send a notice to the member informing them of such. This notice must be mailed to the member on the first day of the fourth month of them becoming delinquent informing them of their indebtedness.  Failure to pay within 30 days another notice will be sent.  If the member fail to pay a third and final notice will be sent and if the member again fail to pay the will be suspended at the next regular schedule meeting.  Three notices must be sent to the member before they can be suspended.  A vote of two-thirds of members present at a stated Chapter meeting shall be necessary to suspend a member for non-payment of dues.  </a:t>
            </a:r>
          </a:p>
          <a:p>
            <a:endParaRPr lang="en-US" baseline="0" dirty="0" smtClean="0"/>
          </a:p>
          <a:p>
            <a:r>
              <a:rPr lang="en-US" baseline="0" dirty="0" smtClean="0"/>
              <a:t>If the Worthy Matron calls for a special meeting or changes a meeting the Secretary must notify the members in writing within 10 days and request a dispensation from the Grand Worthy Matron. </a:t>
            </a:r>
          </a:p>
          <a:p>
            <a:endParaRPr lang="en-US" baseline="0" dirty="0" smtClean="0"/>
          </a:p>
          <a:p>
            <a:endParaRPr lang="en-US" baseline="0" dirty="0" smtClean="0"/>
          </a:p>
          <a:p>
            <a:r>
              <a:rPr lang="en-US" baseline="0" dirty="0" smtClean="0"/>
              <a:t>The Secretary must keep a copy of all correspondence sent.</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very important that the Secretary provide a receipt to everyone</a:t>
            </a:r>
            <a:r>
              <a:rPr lang="en-US" baseline="0" dirty="0" smtClean="0"/>
              <a:t> that pays money into the Chapter, this includes non members.</a:t>
            </a:r>
          </a:p>
          <a:p>
            <a:endParaRPr lang="en-US" baseline="0" dirty="0" smtClean="0"/>
          </a:p>
          <a:p>
            <a:r>
              <a:rPr lang="en-US" baseline="0" dirty="0" smtClean="0"/>
              <a:t>All money collected by her must be given to the Treasurer and the Treasurer must give the Secretary a receipt.</a:t>
            </a:r>
          </a:p>
          <a:p>
            <a:endParaRPr lang="en-US" baseline="0" dirty="0" smtClean="0"/>
          </a:p>
          <a:p>
            <a:r>
              <a:rPr lang="en-US" baseline="0" dirty="0" smtClean="0"/>
              <a:t>Next Slide  </a:t>
            </a:r>
            <a:endParaRPr lang="en-US" dirty="0"/>
          </a:p>
        </p:txBody>
      </p:sp>
      <p:sp>
        <p:nvSpPr>
          <p:cNvPr id="4" name="Slide Number Placeholder 3"/>
          <p:cNvSpPr>
            <a:spLocks noGrp="1"/>
          </p:cNvSpPr>
          <p:nvPr>
            <p:ph type="sldNum" sz="quarter" idx="10"/>
          </p:nvPr>
        </p:nvSpPr>
        <p:spPr/>
        <p:txBody>
          <a:bodyPr/>
          <a:lstStyle/>
          <a:p>
            <a:fld id="{FA8F279F-F915-400E-B005-AA7AB96C4B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00F83-0D9E-4A6B-B8D5-E0D2805ACBAD}" type="datetimeFigureOut">
              <a:rPr lang="en-US" smtClean="0"/>
              <a:pPr/>
              <a:t>3/30/2013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00F83-0D9E-4A6B-B8D5-E0D2805ACBAD}" type="datetimeFigureOut">
              <a:rPr lang="en-US" smtClean="0"/>
              <a:pPr/>
              <a:t>3/30/2013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00F83-0D9E-4A6B-B8D5-E0D2805ACBAD}" type="datetimeFigureOut">
              <a:rPr lang="en-US" smtClean="0"/>
              <a:pPr/>
              <a:t>3/30/2013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00F83-0D9E-4A6B-B8D5-E0D2805ACBAD}" type="datetimeFigureOut">
              <a:rPr lang="en-US" smtClean="0"/>
              <a:pPr/>
              <a:t>3/30/2013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00F83-0D9E-4A6B-B8D5-E0D2805ACBAD}" type="datetimeFigureOut">
              <a:rPr lang="en-US" smtClean="0"/>
              <a:pPr/>
              <a:t>3/30/2013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00F83-0D9E-4A6B-B8D5-E0D2805ACBAD}" type="datetimeFigureOut">
              <a:rPr lang="en-US" smtClean="0"/>
              <a:pPr/>
              <a:t>3/30/2013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00F83-0D9E-4A6B-B8D5-E0D2805ACBAD}" type="datetimeFigureOut">
              <a:rPr lang="en-US" smtClean="0"/>
              <a:pPr/>
              <a:t>3/30/2013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00F83-0D9E-4A6B-B8D5-E0D2805ACBAD}" type="datetimeFigureOut">
              <a:rPr lang="en-US" smtClean="0"/>
              <a:pPr/>
              <a:t>3/30/2013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00F83-0D9E-4A6B-B8D5-E0D2805ACBAD}" type="datetimeFigureOut">
              <a:rPr lang="en-US" smtClean="0"/>
              <a:pPr/>
              <a:t>3/30/2013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00F83-0D9E-4A6B-B8D5-E0D2805ACBAD}" type="datetimeFigureOut">
              <a:rPr lang="en-US" smtClean="0"/>
              <a:pPr/>
              <a:t>3/30/2013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00F83-0D9E-4A6B-B8D5-E0D2805ACBAD}" type="datetimeFigureOut">
              <a:rPr lang="en-US" smtClean="0"/>
              <a:pPr/>
              <a:t>3/30/2013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FE72E-64DE-49AB-9AE0-228A5A2EA7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00F83-0D9E-4A6B-B8D5-E0D2805ACBAD}" type="datetimeFigureOut">
              <a:rPr lang="en-US" smtClean="0"/>
              <a:pPr/>
              <a:t>3/30/2013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FE72E-64DE-49AB-9AE0-228A5A2EA7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8229600" cy="6202362"/>
          </a:xfrm>
        </p:spPr>
        <p:txBody>
          <a:bodyPr>
            <a:normAutofit/>
          </a:bodyPr>
          <a:lstStyle/>
          <a:p>
            <a:r>
              <a:rPr lang="en-US" sz="2800" b="1" dirty="0" smtClean="0"/>
              <a:t>PRINCE HALL GRAND CHAPTER</a:t>
            </a:r>
            <a:br>
              <a:rPr lang="en-US" sz="2800" b="1" dirty="0" smtClean="0"/>
            </a:br>
            <a:r>
              <a:rPr lang="en-US" sz="2800" b="1" dirty="0" smtClean="0"/>
              <a:t>ORDER OF THE EASTERN STAR, RITE OF ADOPTION</a:t>
            </a:r>
            <a:br>
              <a:rPr lang="en-US" sz="2800" b="1" dirty="0" smtClean="0"/>
            </a:br>
            <a:r>
              <a:rPr lang="en-US" sz="2800" b="1" dirty="0" smtClean="0"/>
              <a:t>HAWAII AND IT’S  JURISDICTION INC.</a:t>
            </a:r>
            <a:br>
              <a:rPr lang="en-US" sz="2800" b="1" dirty="0" smtClean="0"/>
            </a:br>
            <a:r>
              <a:rPr lang="en-US" sz="2800" b="1" dirty="0"/>
              <a:t/>
            </a:r>
            <a:br>
              <a:rPr lang="en-US" sz="2800" b="1" dirty="0"/>
            </a:br>
            <a:r>
              <a:rPr lang="en-US" sz="2800" b="1" dirty="0" smtClean="0"/>
              <a:t>2013 </a:t>
            </a:r>
            <a:r>
              <a:rPr lang="en-US" sz="2800" b="1" dirty="0" smtClean="0"/>
              <a:t>SECRETARY’S WORKSHOP</a:t>
            </a:r>
            <a:br>
              <a:rPr lang="en-US" sz="2800" b="1" dirty="0" smtClean="0"/>
            </a:br>
            <a:r>
              <a:rPr lang="en-US" sz="2800" b="1" dirty="0"/>
              <a:t/>
            </a:r>
            <a:br>
              <a:rPr lang="en-US" sz="2800" b="1" dirty="0"/>
            </a:br>
            <a:r>
              <a:rPr lang="en-US" sz="2800" b="1" dirty="0" smtClean="0"/>
              <a:t/>
            </a:r>
            <a:br>
              <a:rPr lang="en-US" sz="2800" b="1" dirty="0" smtClean="0"/>
            </a:br>
            <a:r>
              <a:rPr lang="en-US" sz="2800" b="1" dirty="0" smtClean="0"/>
              <a:t/>
            </a:r>
            <a:br>
              <a:rPr lang="en-US" sz="2800" b="1" dirty="0" smtClean="0"/>
            </a:br>
            <a:r>
              <a:rPr lang="en-US" sz="1600" b="1" dirty="0" smtClean="0"/>
              <a:t>Presented by</a:t>
            </a:r>
            <a:br>
              <a:rPr lang="en-US" sz="1600" b="1" dirty="0" smtClean="0"/>
            </a:br>
            <a:r>
              <a:rPr lang="en-US" sz="1600" b="1" dirty="0" smtClean="0"/>
              <a:t>Ernestine Pratt</a:t>
            </a:r>
            <a:r>
              <a:rPr lang="en-US" sz="1600" b="1" dirty="0" smtClean="0"/>
              <a:t/>
            </a:r>
            <a:br>
              <a:rPr lang="en-US" sz="1600" b="1" dirty="0" smtClean="0"/>
            </a:br>
            <a:r>
              <a:rPr lang="en-US" sz="1600" b="1" dirty="0" smtClean="0"/>
              <a:t>Grand Secretary</a:t>
            </a:r>
            <a:r>
              <a:rPr lang="en-US" sz="2800" dirty="0"/>
              <a:t/>
            </a:r>
            <a:br>
              <a:rPr lang="en-US" sz="2800" dirty="0"/>
            </a:b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CHAPTER RECEIPT SAMPLE</a:t>
            </a:r>
            <a:endParaRPr lang="en-US" b="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81000" y="1981200"/>
            <a:ext cx="8229600" cy="32909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DISBURSEMENTS</a:t>
            </a:r>
            <a:endParaRPr lang="en-US" b="1" dirty="0"/>
          </a:p>
        </p:txBody>
      </p:sp>
      <p:sp>
        <p:nvSpPr>
          <p:cNvPr id="3" name="Content Placeholder 2"/>
          <p:cNvSpPr>
            <a:spLocks noGrp="1"/>
          </p:cNvSpPr>
          <p:nvPr>
            <p:ph idx="1"/>
          </p:nvPr>
        </p:nvSpPr>
        <p:spPr>
          <a:xfrm>
            <a:off x="457200" y="1371600"/>
            <a:ext cx="8229600" cy="4525963"/>
          </a:xfrm>
        </p:spPr>
        <p:txBody>
          <a:bodyPr>
            <a:normAutofit fontScale="92500"/>
          </a:bodyPr>
          <a:lstStyle/>
          <a:p>
            <a:pPr marL="514350" indent="-514350">
              <a:buNone/>
            </a:pPr>
            <a:r>
              <a:rPr lang="en-US" dirty="0" smtClean="0"/>
              <a:t>The Secretary shall ensure the proper approval of</a:t>
            </a:r>
          </a:p>
          <a:p>
            <a:pPr marL="514350" indent="-514350">
              <a:buNone/>
            </a:pPr>
            <a:r>
              <a:rPr lang="en-US" dirty="0" smtClean="0"/>
              <a:t>disbursements of funds by issuing warrants to the</a:t>
            </a:r>
          </a:p>
          <a:p>
            <a:pPr marL="514350" indent="-514350">
              <a:buNone/>
            </a:pPr>
            <a:r>
              <a:rPr lang="en-US" dirty="0" smtClean="0"/>
              <a:t>Treasurer on all authorized payments.</a:t>
            </a:r>
          </a:p>
          <a:p>
            <a:pPr marL="514350" indent="-514350"/>
            <a:r>
              <a:rPr lang="en-US" dirty="0" smtClean="0"/>
              <a:t>Prepare and sign warrants.</a:t>
            </a:r>
          </a:p>
          <a:p>
            <a:pPr marL="514350" indent="-514350"/>
            <a:r>
              <a:rPr lang="en-US" dirty="0" smtClean="0"/>
              <a:t>The warrant number must match the check  number.</a:t>
            </a:r>
          </a:p>
          <a:p>
            <a:pPr marL="514350" indent="-514350"/>
            <a:r>
              <a:rPr lang="en-US" dirty="0" smtClean="0"/>
              <a:t>Obtain Worthy Matron’s signature on warrant.</a:t>
            </a:r>
          </a:p>
          <a:p>
            <a:pPr marL="514350" indent="-514350"/>
            <a:r>
              <a:rPr lang="en-US" dirty="0" smtClean="0"/>
              <a:t>Submit warrant to Treasurer.</a:t>
            </a:r>
          </a:p>
          <a:p>
            <a:pPr marL="514350" indent="-514350">
              <a:buFont typeface="+mj-lt"/>
              <a:buAutoNum type="arabicPeriod"/>
            </a:pPr>
            <a:endParaRPr lang="en-US" dirty="0" smtClean="0"/>
          </a:p>
          <a:p>
            <a:pPr marL="514350" indent="-514350">
              <a:buNone/>
            </a:pPr>
            <a:endParaRPr lang="en-US" dirty="0"/>
          </a:p>
          <a:p>
            <a:pPr marL="514350" indent="-514350">
              <a:buNone/>
            </a:pPr>
            <a:endParaRPr lang="en-US" dirty="0"/>
          </a:p>
        </p:txBody>
      </p:sp>
      <p:pic>
        <p:nvPicPr>
          <p:cNvPr id="8199" name="Picture 7" descr="C:\Users\Ernestine\AppData\Local\Microsoft\Windows\Temporary Internet Files\Content.IE5\8LF8SM98\MMj03652600000[1].gif"/>
          <p:cNvPicPr>
            <a:picLocks noChangeAspect="1" noChangeArrowheads="1" noCrop="1"/>
          </p:cNvPicPr>
          <p:nvPr/>
        </p:nvPicPr>
        <p:blipFill>
          <a:blip r:embed="rId3" cstate="print"/>
          <a:srcRect/>
          <a:stretch>
            <a:fillRect/>
          </a:stretch>
        </p:blipFill>
        <p:spPr bwMode="auto">
          <a:xfrm>
            <a:off x="6248400" y="5334000"/>
            <a:ext cx="1742650" cy="10810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WARRANT</a:t>
            </a:r>
            <a:endParaRPr lang="en-US" b="1" dirty="0"/>
          </a:p>
        </p:txBody>
      </p:sp>
      <p:sp>
        <p:nvSpPr>
          <p:cNvPr id="15" name="Title 1"/>
          <p:cNvSpPr txBox="1">
            <a:spLocks/>
          </p:cNvSpPr>
          <p:nvPr/>
        </p:nvSpPr>
        <p:spPr>
          <a:xfrm>
            <a:off x="609600" y="5029200"/>
            <a:ext cx="8229600" cy="1143000"/>
          </a:xfrm>
          <a:prstGeom prst="rect">
            <a:avLst/>
          </a:prstGeom>
        </p:spPr>
        <p:txBody>
          <a:bodyPr vert="horz" lIns="91440" tIns="45720" rIns="91440" bIns="45720" rtlCol="0" anchor="ctr">
            <a:normAutofit fontScale="850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The Secretary can keep a running balance in the warrant book (if the type of warrant form used,</a:t>
            </a:r>
            <a:r>
              <a:rPr kumimoji="0" lang="en-US" sz="2400" b="0" i="0" u="none" strike="noStrike" kern="1200" cap="none" spc="0" normalizeH="0" noProof="0" dirty="0" smtClean="0">
                <a:ln>
                  <a:noFill/>
                </a:ln>
                <a:solidFill>
                  <a:schemeClr val="tx1"/>
                </a:solidFill>
                <a:effectLst/>
                <a:uLnTx/>
                <a:uFillTx/>
                <a:latin typeface="+mj-lt"/>
                <a:ea typeface="+mj-ea"/>
                <a:cs typeface="+mj-cs"/>
              </a:rPr>
              <a:t> makes provision for entry).  However, not all warrant forms provides for such an entry and such an entry is not mandatory.</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Image.jpg"/>
          <p:cNvPicPr/>
          <p:nvPr/>
        </p:nvPicPr>
        <p:blipFill>
          <a:blip r:embed="rId3" cstate="print"/>
          <a:stretch>
            <a:fillRect/>
          </a:stretch>
        </p:blipFill>
        <p:spPr>
          <a:xfrm>
            <a:off x="404812" y="1905000"/>
            <a:ext cx="8129270" cy="2782570"/>
          </a:xfrm>
          <a:prstGeom prst="rect">
            <a:avLst/>
          </a:prstGeom>
        </p:spPr>
      </p:pic>
      <p:sp>
        <p:nvSpPr>
          <p:cNvPr id="8" name="TextBox 7"/>
          <p:cNvSpPr txBox="1"/>
          <p:nvPr/>
        </p:nvSpPr>
        <p:spPr>
          <a:xfrm>
            <a:off x="1497806" y="2458244"/>
            <a:ext cx="1371600" cy="369332"/>
          </a:xfrm>
          <a:prstGeom prst="rect">
            <a:avLst/>
          </a:prstGeom>
          <a:noFill/>
        </p:spPr>
        <p:txBody>
          <a:bodyPr wrap="square" rtlCol="0">
            <a:spAutoFit/>
          </a:bodyPr>
          <a:lstStyle/>
          <a:p>
            <a:r>
              <a:rPr lang="en-US" dirty="0" smtClean="0"/>
              <a:t>101</a:t>
            </a:r>
            <a:endParaRPr lang="en-US" dirty="0"/>
          </a:p>
        </p:txBody>
      </p:sp>
      <p:sp>
        <p:nvSpPr>
          <p:cNvPr id="9" name="TextBox 8"/>
          <p:cNvSpPr txBox="1"/>
          <p:nvPr/>
        </p:nvSpPr>
        <p:spPr>
          <a:xfrm>
            <a:off x="3555206" y="2458244"/>
            <a:ext cx="1371600" cy="369332"/>
          </a:xfrm>
          <a:prstGeom prst="rect">
            <a:avLst/>
          </a:prstGeom>
          <a:noFill/>
        </p:spPr>
        <p:txBody>
          <a:bodyPr wrap="square" rtlCol="0">
            <a:spAutoFit/>
          </a:bodyPr>
          <a:lstStyle/>
          <a:p>
            <a:r>
              <a:rPr lang="en-US" dirty="0" smtClean="0"/>
              <a:t>101</a:t>
            </a:r>
            <a:endParaRPr lang="en-US" dirty="0"/>
          </a:p>
        </p:txBody>
      </p:sp>
      <p:sp>
        <p:nvSpPr>
          <p:cNvPr id="10" name="TextBox 9"/>
          <p:cNvSpPr txBox="1"/>
          <p:nvPr/>
        </p:nvSpPr>
        <p:spPr>
          <a:xfrm>
            <a:off x="6374606" y="2458244"/>
            <a:ext cx="2159794" cy="369332"/>
          </a:xfrm>
          <a:prstGeom prst="rect">
            <a:avLst/>
          </a:prstGeom>
          <a:noFill/>
        </p:spPr>
        <p:txBody>
          <a:bodyPr wrap="square" rtlCol="0">
            <a:spAutoFit/>
          </a:bodyPr>
          <a:lstStyle/>
          <a:p>
            <a:r>
              <a:rPr lang="en-US" dirty="0" smtClean="0"/>
              <a:t>Sept., 12           08</a:t>
            </a:r>
            <a:endParaRPr lang="en-US" dirty="0"/>
          </a:p>
        </p:txBody>
      </p:sp>
      <p:sp>
        <p:nvSpPr>
          <p:cNvPr id="11" name="TextBox 10"/>
          <p:cNvSpPr txBox="1"/>
          <p:nvPr/>
        </p:nvSpPr>
        <p:spPr>
          <a:xfrm>
            <a:off x="1243012" y="2763044"/>
            <a:ext cx="2159794" cy="369332"/>
          </a:xfrm>
          <a:prstGeom prst="rect">
            <a:avLst/>
          </a:prstGeom>
          <a:noFill/>
        </p:spPr>
        <p:txBody>
          <a:bodyPr wrap="square" rtlCol="0">
            <a:spAutoFit/>
          </a:bodyPr>
          <a:lstStyle/>
          <a:p>
            <a:r>
              <a:rPr lang="en-US" dirty="0" smtClean="0"/>
              <a:t>Sept., 12  2008</a:t>
            </a:r>
            <a:endParaRPr lang="en-US" dirty="0"/>
          </a:p>
        </p:txBody>
      </p:sp>
      <p:sp>
        <p:nvSpPr>
          <p:cNvPr id="12" name="TextBox 11"/>
          <p:cNvSpPr txBox="1"/>
          <p:nvPr/>
        </p:nvSpPr>
        <p:spPr>
          <a:xfrm>
            <a:off x="4214812" y="2774712"/>
            <a:ext cx="2159794" cy="369332"/>
          </a:xfrm>
          <a:prstGeom prst="rect">
            <a:avLst/>
          </a:prstGeom>
          <a:noFill/>
        </p:spPr>
        <p:txBody>
          <a:bodyPr wrap="square" rtlCol="0">
            <a:spAutoFit/>
          </a:bodyPr>
          <a:lstStyle/>
          <a:p>
            <a:r>
              <a:rPr lang="en-US" dirty="0" smtClean="0"/>
              <a:t>PHGC of Hawaii</a:t>
            </a:r>
            <a:endParaRPr lang="en-US" dirty="0"/>
          </a:p>
        </p:txBody>
      </p:sp>
      <p:sp>
        <p:nvSpPr>
          <p:cNvPr id="13" name="TextBox 12"/>
          <p:cNvSpPr txBox="1"/>
          <p:nvPr/>
        </p:nvSpPr>
        <p:spPr>
          <a:xfrm>
            <a:off x="1116806" y="3003312"/>
            <a:ext cx="2159794" cy="369332"/>
          </a:xfrm>
          <a:prstGeom prst="rect">
            <a:avLst/>
          </a:prstGeom>
          <a:noFill/>
        </p:spPr>
        <p:txBody>
          <a:bodyPr wrap="square" rtlCol="0">
            <a:spAutoFit/>
          </a:bodyPr>
          <a:lstStyle/>
          <a:p>
            <a:r>
              <a:rPr lang="en-US" dirty="0" smtClean="0"/>
              <a:t>PHGC of Hawaii</a:t>
            </a:r>
            <a:endParaRPr lang="en-US" dirty="0"/>
          </a:p>
        </p:txBody>
      </p:sp>
      <p:sp>
        <p:nvSpPr>
          <p:cNvPr id="14" name="TextBox 13"/>
          <p:cNvSpPr txBox="1"/>
          <p:nvPr/>
        </p:nvSpPr>
        <p:spPr>
          <a:xfrm>
            <a:off x="1193006" y="3231912"/>
            <a:ext cx="2159794" cy="646331"/>
          </a:xfrm>
          <a:prstGeom prst="rect">
            <a:avLst/>
          </a:prstGeom>
          <a:noFill/>
        </p:spPr>
        <p:txBody>
          <a:bodyPr wrap="square" rtlCol="0">
            <a:spAutoFit/>
          </a:bodyPr>
          <a:lstStyle/>
          <a:p>
            <a:r>
              <a:rPr lang="en-US" dirty="0" smtClean="0"/>
              <a:t>4</a:t>
            </a:r>
            <a:r>
              <a:rPr lang="en-US" baseline="30000" dirty="0" smtClean="0"/>
              <a:t>th</a:t>
            </a:r>
            <a:r>
              <a:rPr lang="en-US" dirty="0" smtClean="0"/>
              <a:t> Quarter </a:t>
            </a:r>
          </a:p>
          <a:p>
            <a:r>
              <a:rPr lang="en-US" dirty="0" smtClean="0"/>
              <a:t>Per Capita Taxes</a:t>
            </a:r>
            <a:endParaRPr lang="en-US" dirty="0"/>
          </a:p>
        </p:txBody>
      </p:sp>
      <p:sp>
        <p:nvSpPr>
          <p:cNvPr id="16" name="TextBox 15"/>
          <p:cNvSpPr txBox="1"/>
          <p:nvPr/>
        </p:nvSpPr>
        <p:spPr>
          <a:xfrm>
            <a:off x="3757612" y="3257116"/>
            <a:ext cx="4140994" cy="369332"/>
          </a:xfrm>
          <a:prstGeom prst="rect">
            <a:avLst/>
          </a:prstGeom>
          <a:noFill/>
        </p:spPr>
        <p:txBody>
          <a:bodyPr wrap="square" rtlCol="0">
            <a:spAutoFit/>
          </a:bodyPr>
          <a:lstStyle/>
          <a:p>
            <a:r>
              <a:rPr lang="en-US" dirty="0" smtClean="0"/>
              <a:t>4</a:t>
            </a:r>
            <a:r>
              <a:rPr lang="en-US" baseline="30000" dirty="0" smtClean="0"/>
              <a:t>th</a:t>
            </a:r>
            <a:r>
              <a:rPr lang="en-US" dirty="0" smtClean="0"/>
              <a:t> Quarter Per Capita Taxes</a:t>
            </a:r>
            <a:endParaRPr lang="en-US" dirty="0"/>
          </a:p>
        </p:txBody>
      </p:sp>
      <p:sp>
        <p:nvSpPr>
          <p:cNvPr id="17" name="TextBox 16"/>
          <p:cNvSpPr txBox="1"/>
          <p:nvPr/>
        </p:nvSpPr>
        <p:spPr>
          <a:xfrm>
            <a:off x="3224212" y="3034090"/>
            <a:ext cx="2159794" cy="338554"/>
          </a:xfrm>
          <a:prstGeom prst="rect">
            <a:avLst/>
          </a:prstGeom>
          <a:noFill/>
        </p:spPr>
        <p:txBody>
          <a:bodyPr wrap="square" rtlCol="0">
            <a:spAutoFit/>
          </a:bodyPr>
          <a:lstStyle/>
          <a:p>
            <a:r>
              <a:rPr lang="en-US" sz="1600" dirty="0" smtClean="0"/>
              <a:t>100          00</a:t>
            </a:r>
            <a:endParaRPr lang="en-US" sz="1600" dirty="0"/>
          </a:p>
        </p:txBody>
      </p:sp>
      <p:sp>
        <p:nvSpPr>
          <p:cNvPr id="18" name="TextBox 17"/>
          <p:cNvSpPr txBox="1"/>
          <p:nvPr/>
        </p:nvSpPr>
        <p:spPr>
          <a:xfrm>
            <a:off x="1624012" y="3796090"/>
            <a:ext cx="2159794" cy="338554"/>
          </a:xfrm>
          <a:prstGeom prst="rect">
            <a:avLst/>
          </a:prstGeom>
          <a:noFill/>
        </p:spPr>
        <p:txBody>
          <a:bodyPr wrap="square" rtlCol="0">
            <a:spAutoFit/>
          </a:bodyPr>
          <a:lstStyle/>
          <a:p>
            <a:r>
              <a:rPr lang="en-US" sz="1600" dirty="0" smtClean="0"/>
              <a:t>100          00</a:t>
            </a:r>
            <a:endParaRPr lang="en-US" sz="1600" dirty="0"/>
          </a:p>
        </p:txBody>
      </p:sp>
      <p:sp>
        <p:nvSpPr>
          <p:cNvPr id="19" name="TextBox 18"/>
          <p:cNvSpPr txBox="1"/>
          <p:nvPr/>
        </p:nvSpPr>
        <p:spPr>
          <a:xfrm>
            <a:off x="4469606" y="2991644"/>
            <a:ext cx="3607594" cy="369332"/>
          </a:xfrm>
          <a:prstGeom prst="rect">
            <a:avLst/>
          </a:prstGeom>
          <a:noFill/>
        </p:spPr>
        <p:txBody>
          <a:bodyPr wrap="square" rtlCol="0">
            <a:spAutoFit/>
          </a:bodyPr>
          <a:lstStyle/>
          <a:p>
            <a:r>
              <a:rPr lang="en-US" dirty="0" smtClean="0"/>
              <a:t>One Hundred ------------------------------</a:t>
            </a:r>
            <a:endParaRPr lang="en-US" dirty="0"/>
          </a:p>
        </p:txBody>
      </p:sp>
      <p:sp>
        <p:nvSpPr>
          <p:cNvPr id="20" name="TextBox 19"/>
          <p:cNvSpPr txBox="1"/>
          <p:nvPr/>
        </p:nvSpPr>
        <p:spPr>
          <a:xfrm>
            <a:off x="3224212" y="3507216"/>
            <a:ext cx="2388394" cy="369332"/>
          </a:xfrm>
          <a:prstGeom prst="rect">
            <a:avLst/>
          </a:prstGeom>
          <a:noFill/>
        </p:spPr>
        <p:txBody>
          <a:bodyPr wrap="square" rtlCol="0">
            <a:spAutoFit/>
          </a:bodyPr>
          <a:lstStyle/>
          <a:p>
            <a:r>
              <a:rPr lang="en-US" dirty="0" smtClean="0"/>
              <a:t>Kathy Smith</a:t>
            </a:r>
            <a:endParaRPr lang="en-US" dirty="0"/>
          </a:p>
        </p:txBody>
      </p:sp>
      <p:sp>
        <p:nvSpPr>
          <p:cNvPr id="21" name="TextBox 20"/>
          <p:cNvSpPr txBox="1"/>
          <p:nvPr/>
        </p:nvSpPr>
        <p:spPr>
          <a:xfrm>
            <a:off x="6043612" y="3507216"/>
            <a:ext cx="2388394" cy="369332"/>
          </a:xfrm>
          <a:prstGeom prst="rect">
            <a:avLst/>
          </a:prstGeom>
          <a:noFill/>
        </p:spPr>
        <p:txBody>
          <a:bodyPr wrap="square" rtlCol="0">
            <a:spAutoFit/>
          </a:bodyPr>
          <a:lstStyle/>
          <a:p>
            <a:r>
              <a:rPr lang="en-US" dirty="0" smtClean="0"/>
              <a:t>New Hope Chapter #2</a:t>
            </a:r>
            <a:endParaRPr lang="en-US" dirty="0"/>
          </a:p>
        </p:txBody>
      </p:sp>
      <p:sp>
        <p:nvSpPr>
          <p:cNvPr id="22" name="TextBox 21"/>
          <p:cNvSpPr txBox="1"/>
          <p:nvPr/>
        </p:nvSpPr>
        <p:spPr>
          <a:xfrm>
            <a:off x="4748212" y="3872290"/>
            <a:ext cx="2159794" cy="338554"/>
          </a:xfrm>
          <a:prstGeom prst="rect">
            <a:avLst/>
          </a:prstGeom>
          <a:noFill/>
        </p:spPr>
        <p:txBody>
          <a:bodyPr wrap="square" rtlCol="0">
            <a:spAutoFit/>
          </a:bodyPr>
          <a:lstStyle/>
          <a:p>
            <a:r>
              <a:rPr lang="en-US" sz="1600" dirty="0" smtClean="0">
                <a:latin typeface="Segoe Script" pitchFamily="34" charset="0"/>
              </a:rPr>
              <a:t>Mary Doe</a:t>
            </a:r>
            <a:endParaRPr lang="en-US" sz="1600" dirty="0">
              <a:latin typeface="Segoe Script" pitchFamily="34" charset="0"/>
            </a:endParaRPr>
          </a:p>
        </p:txBody>
      </p:sp>
      <p:sp>
        <p:nvSpPr>
          <p:cNvPr id="23" name="TextBox 22"/>
          <p:cNvSpPr txBox="1"/>
          <p:nvPr/>
        </p:nvSpPr>
        <p:spPr>
          <a:xfrm>
            <a:off x="4900612" y="4253290"/>
            <a:ext cx="2159794" cy="338554"/>
          </a:xfrm>
          <a:prstGeom prst="rect">
            <a:avLst/>
          </a:prstGeom>
          <a:noFill/>
        </p:spPr>
        <p:txBody>
          <a:bodyPr wrap="square" rtlCol="0">
            <a:spAutoFit/>
          </a:bodyPr>
          <a:lstStyle/>
          <a:p>
            <a:r>
              <a:rPr lang="en-US" sz="1600" dirty="0" smtClean="0">
                <a:latin typeface="Segoe Script" pitchFamily="34" charset="0"/>
              </a:rPr>
              <a:t>Jane White</a:t>
            </a:r>
            <a:endParaRPr lang="en-US" sz="1600" dirty="0">
              <a:latin typeface="Segoe Script" pitchFamily="34" charset="0"/>
            </a:endParaRPr>
          </a:p>
        </p:txBody>
      </p:sp>
      <p:sp>
        <p:nvSpPr>
          <p:cNvPr id="24" name="TextBox 23"/>
          <p:cNvSpPr txBox="1"/>
          <p:nvPr/>
        </p:nvSpPr>
        <p:spPr>
          <a:xfrm>
            <a:off x="7415212" y="3859340"/>
            <a:ext cx="711994" cy="381000"/>
          </a:xfrm>
          <a:prstGeom prst="rect">
            <a:avLst/>
          </a:prstGeom>
          <a:noFill/>
        </p:spPr>
        <p:txBody>
          <a:bodyPr wrap="square" rtlCol="0">
            <a:spAutoFit/>
          </a:bodyPr>
          <a:lstStyle/>
          <a:p>
            <a:r>
              <a:rPr lang="en-US" dirty="0" smtClean="0"/>
              <a:t>WM</a:t>
            </a:r>
            <a:endParaRPr lang="en-US" dirty="0"/>
          </a:p>
        </p:txBody>
      </p:sp>
      <p:sp>
        <p:nvSpPr>
          <p:cNvPr id="25" name="TextBox 24"/>
          <p:cNvSpPr txBox="1"/>
          <p:nvPr/>
        </p:nvSpPr>
        <p:spPr>
          <a:xfrm>
            <a:off x="7289006" y="4210844"/>
            <a:ext cx="1219200" cy="369332"/>
          </a:xfrm>
          <a:prstGeom prst="rect">
            <a:avLst/>
          </a:prstGeom>
          <a:noFill/>
        </p:spPr>
        <p:txBody>
          <a:bodyPr wrap="square" rtlCol="0">
            <a:spAutoFit/>
          </a:bodyPr>
          <a:lstStyle/>
          <a:p>
            <a:r>
              <a:rPr lang="en-US" dirty="0" smtClean="0"/>
              <a:t>Secretary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MAINTAIN ALL RECORD BOOKS</a:t>
            </a:r>
            <a:endParaRPr lang="en-US"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Record information from receipt book to financial ledger.  </a:t>
            </a:r>
          </a:p>
          <a:p>
            <a:pPr marL="514350" indent="-514350">
              <a:buFont typeface="+mj-lt"/>
              <a:buAutoNum type="arabicPeriod"/>
            </a:pPr>
            <a:r>
              <a:rPr lang="en-US" dirty="0" smtClean="0"/>
              <a:t>Record information from warrant book to financial ledger.</a:t>
            </a:r>
          </a:p>
          <a:p>
            <a:pPr marL="514350" indent="-514350">
              <a:buFont typeface="+mj-lt"/>
              <a:buAutoNum type="arabicPeriod"/>
            </a:pPr>
            <a:r>
              <a:rPr lang="en-US" dirty="0" smtClean="0"/>
              <a:t>Maintain record of funds balance.</a:t>
            </a:r>
          </a:p>
          <a:p>
            <a:pPr marL="514350" indent="-514350">
              <a:buFont typeface="+mj-lt"/>
              <a:buAutoNum type="arabicPeriod"/>
            </a:pPr>
            <a:r>
              <a:rPr lang="en-US" dirty="0" smtClean="0"/>
              <a:t>Prepare and give financial report at the end of meeting.</a:t>
            </a:r>
          </a:p>
          <a:p>
            <a:pPr marL="514350" indent="-514350">
              <a:buFont typeface="+mj-lt"/>
              <a:buAutoNum type="arabicPeriod"/>
            </a:pPr>
            <a:r>
              <a:rPr lang="en-US" dirty="0" smtClean="0"/>
              <a:t>Prepare and give quarterly and yearly financial report.</a:t>
            </a:r>
            <a:endParaRPr lang="en-US" dirty="0"/>
          </a:p>
        </p:txBody>
      </p:sp>
      <p:pic>
        <p:nvPicPr>
          <p:cNvPr id="9218" name="Picture 2" descr="C:\Users\Ernestine\AppData\Local\Microsoft\Windows\Temporary Internet Files\Content.IE5\8LF8SM98\MMj01726400000[1].gif"/>
          <p:cNvPicPr>
            <a:picLocks noChangeAspect="1" noChangeArrowheads="1" noCrop="1"/>
          </p:cNvPicPr>
          <p:nvPr/>
        </p:nvPicPr>
        <p:blipFill>
          <a:blip r:embed="rId3" cstate="print"/>
          <a:srcRect/>
          <a:stretch>
            <a:fillRect/>
          </a:stretch>
        </p:blipFill>
        <p:spPr bwMode="auto">
          <a:xfrm>
            <a:off x="7315200" y="5029200"/>
            <a:ext cx="1343025" cy="11049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FINANCIAL LEDGER</a:t>
            </a:r>
            <a:endParaRPr lang="en-US" b="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81000" y="1600200"/>
            <a:ext cx="3733800" cy="3124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191000" y="1600200"/>
            <a:ext cx="4114800" cy="3171107"/>
          </a:xfrm>
          <a:prstGeom prst="rect">
            <a:avLst/>
          </a:prstGeom>
          <a:noFill/>
          <a:ln w="9525">
            <a:noFill/>
            <a:miter lim="800000"/>
            <a:headEnd/>
            <a:tailEnd/>
          </a:ln>
          <a:effectLst/>
        </p:spPr>
      </p:pic>
      <p:sp>
        <p:nvSpPr>
          <p:cNvPr id="6" name="TextBox 5"/>
          <p:cNvSpPr txBox="1"/>
          <p:nvPr/>
        </p:nvSpPr>
        <p:spPr>
          <a:xfrm>
            <a:off x="304800" y="5029200"/>
            <a:ext cx="8017579" cy="1754326"/>
          </a:xfrm>
          <a:prstGeom prst="rect">
            <a:avLst/>
          </a:prstGeom>
          <a:noFill/>
        </p:spPr>
        <p:txBody>
          <a:bodyPr wrap="none" rtlCol="0">
            <a:spAutoFit/>
          </a:bodyPr>
          <a:lstStyle/>
          <a:p>
            <a:r>
              <a:rPr lang="en-US" dirty="0" smtClean="0"/>
              <a:t>Do not total ledger page until the bank statement is received for that month </a:t>
            </a:r>
          </a:p>
          <a:p>
            <a:r>
              <a:rPr lang="en-US" dirty="0" smtClean="0"/>
              <a:t>and the Treasurer provide you with all bank fees that may apply.</a:t>
            </a:r>
          </a:p>
          <a:p>
            <a:endParaRPr lang="en-US" dirty="0" smtClean="0"/>
          </a:p>
          <a:p>
            <a:r>
              <a:rPr lang="en-US" dirty="0" smtClean="0"/>
              <a:t>The Secretary may receive money in the mail.  It should be noted in the ledger and </a:t>
            </a:r>
          </a:p>
          <a:p>
            <a:r>
              <a:rPr lang="en-US" dirty="0" smtClean="0"/>
              <a:t>Turned over to the Treasurer,  the Treasurer must give you a receipt.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ORDER AND MAINTAIN ALL SUPPLIES</a:t>
            </a:r>
            <a:endParaRPr lang="en-US" b="1" dirty="0"/>
          </a:p>
        </p:txBody>
      </p:sp>
      <p:sp>
        <p:nvSpPr>
          <p:cNvPr id="3" name="Content Placeholder 2"/>
          <p:cNvSpPr>
            <a:spLocks noGrp="1"/>
          </p:cNvSpPr>
          <p:nvPr>
            <p:ph idx="1"/>
          </p:nvPr>
        </p:nvSpPr>
        <p:spPr/>
        <p:txBody>
          <a:bodyPr/>
          <a:lstStyle/>
          <a:p>
            <a:pPr marL="514350" indent="-514350"/>
            <a:r>
              <a:rPr lang="en-US" dirty="0" smtClean="0"/>
              <a:t>Forms</a:t>
            </a:r>
          </a:p>
          <a:p>
            <a:pPr marL="514350" indent="-514350"/>
            <a:r>
              <a:rPr lang="en-US" dirty="0" smtClean="0"/>
              <a:t>Due Cards</a:t>
            </a:r>
          </a:p>
          <a:p>
            <a:pPr marL="514350" indent="-514350"/>
            <a:r>
              <a:rPr lang="en-US" dirty="0" smtClean="0"/>
              <a:t>Badges</a:t>
            </a:r>
          </a:p>
          <a:p>
            <a:pPr marL="514350" indent="-514350"/>
            <a:r>
              <a:rPr lang="en-US" dirty="0" smtClean="0"/>
              <a:t>Rituals</a:t>
            </a:r>
          </a:p>
          <a:p>
            <a:pPr marL="514350" indent="-514350"/>
            <a:r>
              <a:rPr lang="en-US" dirty="0" smtClean="0"/>
              <a:t>Etc.</a:t>
            </a:r>
            <a:endParaRPr lang="en-US" dirty="0"/>
          </a:p>
        </p:txBody>
      </p:sp>
      <p:pic>
        <p:nvPicPr>
          <p:cNvPr id="5123" name="Picture 3" descr="C:\Users\Ernestine\AppData\Local\Microsoft\Windows\Temporary Internet Files\Content.IE5\H3OAOWE6\MCj04349290000[1].png"/>
          <p:cNvPicPr>
            <a:picLocks noChangeAspect="1" noChangeArrowheads="1"/>
          </p:cNvPicPr>
          <p:nvPr/>
        </p:nvPicPr>
        <p:blipFill>
          <a:blip r:embed="rId3" cstate="print"/>
          <a:srcRect/>
          <a:stretch>
            <a:fillRect/>
          </a:stretch>
        </p:blipFill>
        <p:spPr bwMode="auto">
          <a:xfrm>
            <a:off x="3962400" y="1905000"/>
            <a:ext cx="2438400" cy="2438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RECEIVE AND PROCESS MEMBERSHIP APPLICATIONS AND MAINTAIN STATUS OF APPLICATIONS</a:t>
            </a:r>
            <a:endParaRPr lang="en-US" sz="2800" b="1"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Check and assure application is complete.</a:t>
            </a:r>
          </a:p>
          <a:p>
            <a:pPr marL="514350" indent="-514350">
              <a:buFont typeface="+mj-lt"/>
              <a:buAutoNum type="arabicPeriod"/>
            </a:pPr>
            <a:r>
              <a:rPr lang="en-US" dirty="0" smtClean="0"/>
              <a:t>Read Petitions.</a:t>
            </a:r>
          </a:p>
          <a:p>
            <a:pPr marL="514350" indent="-514350">
              <a:buFont typeface="+mj-lt"/>
              <a:buAutoNum type="arabicPeriod"/>
            </a:pPr>
            <a:r>
              <a:rPr lang="en-US" dirty="0" smtClean="0"/>
              <a:t>Send receipt to applicant.</a:t>
            </a:r>
          </a:p>
          <a:p>
            <a:pPr marL="514350" indent="-514350">
              <a:buFont typeface="+mj-lt"/>
              <a:buAutoNum type="arabicPeriod"/>
            </a:pPr>
            <a:r>
              <a:rPr lang="en-US" dirty="0" smtClean="0"/>
              <a:t>Notify applicant about results of ballot.</a:t>
            </a:r>
          </a:p>
          <a:p>
            <a:pPr marL="514350" indent="-514350">
              <a:buFont typeface="+mj-lt"/>
              <a:buAutoNum type="arabicPeriod"/>
            </a:pPr>
            <a:r>
              <a:rPr lang="en-US" dirty="0" smtClean="0"/>
              <a:t>If application is elected, notify as to time, place, attire.  If applicant is rejected, return monies submitted, inform if can be resubmitted.  Send a letter to applicant of results. </a:t>
            </a:r>
          </a:p>
          <a:p>
            <a:pPr marL="514350" indent="-514350">
              <a:buFont typeface="+mj-lt"/>
              <a:buAutoNum type="arabicPeriod"/>
            </a:pPr>
            <a:r>
              <a:rPr lang="en-US" dirty="0" smtClean="0"/>
              <a:t>Prepare membership ledger for new members and put member on roster.</a:t>
            </a:r>
            <a:endParaRPr lang="en-US" dirty="0"/>
          </a:p>
        </p:txBody>
      </p:sp>
      <p:pic>
        <p:nvPicPr>
          <p:cNvPr id="6157" name="Picture 13" descr="C:\Users\Ernestine\AppData\Local\Microsoft\Windows\Temporary Internet Files\Content.IE5\H3OAOWE6\MCj04159360000[1].wmf"/>
          <p:cNvPicPr>
            <a:picLocks noChangeAspect="1" noChangeArrowheads="1"/>
          </p:cNvPicPr>
          <p:nvPr/>
        </p:nvPicPr>
        <p:blipFill>
          <a:blip r:embed="rId3" cstate="print"/>
          <a:srcRect/>
          <a:stretch>
            <a:fillRect/>
          </a:stretch>
        </p:blipFill>
        <p:spPr bwMode="auto">
          <a:xfrm>
            <a:off x="7620000" y="1524000"/>
            <a:ext cx="1156607" cy="1600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ITEMS FOR NEW MEMBERS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Obtain the new member’s signature on the Chapter’s By-Laws.</a:t>
            </a:r>
          </a:p>
          <a:p>
            <a:r>
              <a:rPr lang="en-US" dirty="0" smtClean="0"/>
              <a:t>Provide the new member with the following:</a:t>
            </a:r>
          </a:p>
          <a:p>
            <a:pPr>
              <a:buNone/>
            </a:pPr>
            <a:r>
              <a:rPr lang="en-US" dirty="0" smtClean="0"/>
              <a:t>		Chapter’s By-Laws</a:t>
            </a:r>
          </a:p>
          <a:p>
            <a:pPr>
              <a:buNone/>
            </a:pPr>
            <a:r>
              <a:rPr lang="en-US" dirty="0" smtClean="0"/>
              <a:t>		Mentor</a:t>
            </a:r>
          </a:p>
          <a:p>
            <a:pPr>
              <a:buNone/>
            </a:pPr>
            <a:r>
              <a:rPr lang="en-US" dirty="0" smtClean="0"/>
              <a:t>		Dues Card</a:t>
            </a:r>
          </a:p>
          <a:p>
            <a:pPr>
              <a:buNone/>
            </a:pPr>
            <a:r>
              <a:rPr lang="en-US" dirty="0" smtClean="0"/>
              <a:t>		Member Certificate</a:t>
            </a:r>
          </a:p>
          <a:p>
            <a:pPr>
              <a:buNone/>
            </a:pPr>
            <a:r>
              <a:rPr lang="en-US" dirty="0" smtClean="0"/>
              <a:t>		Ritual</a:t>
            </a:r>
          </a:p>
          <a:p>
            <a:pPr>
              <a:buNone/>
            </a:pPr>
            <a:r>
              <a:rPr lang="en-US" dirty="0" smtClean="0"/>
              <a:t>		Chapter Roster</a:t>
            </a:r>
          </a:p>
          <a:p>
            <a:pPr>
              <a:buNone/>
            </a:pPr>
            <a:r>
              <a:rPr lang="en-US" dirty="0" smtClean="0"/>
              <a:t>		Information on meeting dates and dress</a:t>
            </a:r>
          </a:p>
          <a:p>
            <a:pPr>
              <a:buNone/>
            </a:pPr>
            <a:endParaRPr lang="en-US" dirty="0"/>
          </a:p>
        </p:txBody>
      </p:sp>
      <p:pic>
        <p:nvPicPr>
          <p:cNvPr id="3074" name="Picture 2" descr="C:\Users\Ernestine\AppData\Local\Microsoft\Windows\Temporary Internet Files\Content.IE5\H3OAOWE6\MCj02321750000[1].wmf"/>
          <p:cNvPicPr>
            <a:picLocks noChangeAspect="1" noChangeArrowheads="1"/>
          </p:cNvPicPr>
          <p:nvPr/>
        </p:nvPicPr>
        <p:blipFill>
          <a:blip r:embed="rId3" cstate="print"/>
          <a:srcRect/>
          <a:stretch>
            <a:fillRect/>
          </a:stretch>
        </p:blipFill>
        <p:spPr bwMode="auto">
          <a:xfrm>
            <a:off x="5257800" y="3352800"/>
            <a:ext cx="2387751" cy="163792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MAINTAIN HISTORICAL AND FINANCIAL ACCOUNT OF MEMBERS</a:t>
            </a:r>
            <a:endParaRPr lang="en-US" b="1" dirty="0"/>
          </a:p>
        </p:txBody>
      </p:sp>
      <p:sp>
        <p:nvSpPr>
          <p:cNvPr id="3" name="Content Placeholder 2"/>
          <p:cNvSpPr>
            <a:spLocks noGrp="1"/>
          </p:cNvSpPr>
          <p:nvPr>
            <p:ph idx="1"/>
          </p:nvPr>
        </p:nvSpPr>
        <p:spPr>
          <a:xfrm>
            <a:off x="457200" y="1828800"/>
            <a:ext cx="8229600" cy="4525963"/>
          </a:xfrm>
        </p:spPr>
        <p:txBody>
          <a:bodyPr/>
          <a:lstStyle/>
          <a:p>
            <a:pPr marL="514350" indent="-514350">
              <a:buFont typeface="+mj-lt"/>
              <a:buAutoNum type="arabicPeriod"/>
            </a:pPr>
            <a:r>
              <a:rPr lang="en-US" dirty="0" smtClean="0"/>
              <a:t>Transfer information from petitions, demits, etc., to membership ledger sheets.</a:t>
            </a:r>
          </a:p>
          <a:p>
            <a:pPr marL="514350" indent="-514350">
              <a:buFont typeface="+mj-lt"/>
              <a:buAutoNum type="arabicPeriod"/>
            </a:pPr>
            <a:r>
              <a:rPr lang="en-US" dirty="0" smtClean="0"/>
              <a:t>Maintain up-to-date information on personal data.  (Current address, telephone, email, etc.)</a:t>
            </a:r>
          </a:p>
          <a:p>
            <a:pPr marL="514350" indent="-514350">
              <a:buFont typeface="+mj-lt"/>
              <a:buAutoNum type="arabicPeriod"/>
            </a:pPr>
            <a:r>
              <a:rPr lang="en-US" dirty="0" smtClean="0"/>
              <a:t>Record dues information on ledger sheet.  Issue dues card.</a:t>
            </a:r>
          </a:p>
          <a:p>
            <a:pPr marL="514350" indent="-514350">
              <a:buFont typeface="+mj-lt"/>
              <a:buAutoNum type="arabicPeriod"/>
            </a:pPr>
            <a:r>
              <a:rPr lang="en-US" dirty="0" smtClean="0"/>
              <a:t>Notify members of suspension, etc.</a:t>
            </a:r>
            <a:endParaRPr lang="en-US" dirty="0"/>
          </a:p>
        </p:txBody>
      </p:sp>
      <p:pic>
        <p:nvPicPr>
          <p:cNvPr id="10243" name="Picture 3" descr="C:\Users\Ernestine\AppData\Local\Microsoft\Windows\Temporary Internet Files\Content.IE5\1747PIYQ\MPj02850840000[1].jpg"/>
          <p:cNvPicPr>
            <a:picLocks noChangeAspect="1" noChangeArrowheads="1"/>
          </p:cNvPicPr>
          <p:nvPr/>
        </p:nvPicPr>
        <p:blipFill>
          <a:blip r:embed="rId3" cstate="print"/>
          <a:srcRect/>
          <a:stretch>
            <a:fillRect/>
          </a:stretch>
        </p:blipFill>
        <p:spPr bwMode="auto">
          <a:xfrm>
            <a:off x="7178347" y="5181600"/>
            <a:ext cx="1584653" cy="10485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MEMBER LEDGER</a:t>
            </a:r>
            <a:endParaRPr lang="en-US" b="1"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723369"/>
            <a:ext cx="8229600" cy="427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a:t>
            </a:r>
            <a:endParaRPr lang="en-US" b="1" dirty="0"/>
          </a:p>
        </p:txBody>
      </p:sp>
      <p:sp>
        <p:nvSpPr>
          <p:cNvPr id="3" name="Content Placeholder 2"/>
          <p:cNvSpPr>
            <a:spLocks noGrp="1"/>
          </p:cNvSpPr>
          <p:nvPr>
            <p:ph idx="1"/>
          </p:nvPr>
        </p:nvSpPr>
        <p:spPr/>
        <p:txBody>
          <a:bodyPr/>
          <a:lstStyle/>
          <a:p>
            <a:pPr>
              <a:buNone/>
            </a:pPr>
            <a:r>
              <a:rPr lang="en-US" dirty="0" smtClean="0"/>
              <a:t>To provide the members of Prince Hall Chapter,</a:t>
            </a:r>
          </a:p>
          <a:p>
            <a:pPr>
              <a:buNone/>
            </a:pPr>
            <a:r>
              <a:rPr lang="en-US" dirty="0" smtClean="0"/>
              <a:t>Order of the Eastern Star, Rite of Adoption, </a:t>
            </a:r>
          </a:p>
          <a:p>
            <a:pPr>
              <a:buNone/>
            </a:pPr>
            <a:r>
              <a:rPr lang="en-US" dirty="0" smtClean="0"/>
              <a:t>Hawaii Jurisdiction Inc training that will prepare </a:t>
            </a:r>
          </a:p>
          <a:p>
            <a:pPr>
              <a:buNone/>
            </a:pPr>
            <a:r>
              <a:rPr lang="en-US" dirty="0" smtClean="0"/>
              <a:t>them to successfully perform the duties as the </a:t>
            </a:r>
          </a:p>
          <a:p>
            <a:pPr>
              <a:buNone/>
            </a:pPr>
            <a:r>
              <a:rPr lang="en-US" dirty="0" smtClean="0"/>
              <a:t>Secretary for a subordinate Chapter.</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DEATH OF A MEMBER</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Prepare Chapter’s resolution.</a:t>
            </a:r>
          </a:p>
          <a:p>
            <a:pPr marL="514350" indent="-514350">
              <a:buFont typeface="+mj-lt"/>
              <a:buAutoNum type="arabicPeriod"/>
            </a:pPr>
            <a:r>
              <a:rPr lang="en-US" dirty="0" smtClean="0"/>
              <a:t>Order flowers, etc.</a:t>
            </a:r>
          </a:p>
          <a:p>
            <a:pPr marL="514350" indent="-514350">
              <a:buFont typeface="+mj-lt"/>
              <a:buAutoNum type="arabicPeriod"/>
            </a:pPr>
            <a:r>
              <a:rPr lang="en-US" dirty="0" smtClean="0"/>
              <a:t>Read resolution during memorial service.</a:t>
            </a:r>
          </a:p>
          <a:p>
            <a:pPr marL="514350" indent="-514350">
              <a:buFont typeface="+mj-lt"/>
              <a:buAutoNum type="arabicPeriod"/>
            </a:pPr>
            <a:r>
              <a:rPr lang="en-US" dirty="0" smtClean="0"/>
              <a:t>Prepare application for beneficiary and submit application to the Grand Secretary.</a:t>
            </a:r>
            <a:endParaRPr lang="en-US" dirty="0"/>
          </a:p>
        </p:txBody>
      </p:sp>
      <p:pic>
        <p:nvPicPr>
          <p:cNvPr id="11266" name="Picture 2" descr="C:\Users\Ernestine\AppData\Local\Microsoft\Windows\Temporary Internet Files\Content.IE5\0922Q9M6\MCj02796260000[1].wmf"/>
          <p:cNvPicPr>
            <a:picLocks noChangeAspect="1" noChangeArrowheads="1"/>
          </p:cNvPicPr>
          <p:nvPr/>
        </p:nvPicPr>
        <p:blipFill>
          <a:blip r:embed="rId3" cstate="print"/>
          <a:srcRect/>
          <a:stretch>
            <a:fillRect/>
          </a:stretch>
        </p:blipFill>
        <p:spPr bwMode="auto">
          <a:xfrm>
            <a:off x="6781800" y="1143000"/>
            <a:ext cx="1184323" cy="167548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PREPARE THE CHAPTER’S REPORTS</a:t>
            </a:r>
            <a:endParaRPr lang="en-US" b="1" dirty="0"/>
          </a:p>
        </p:txBody>
      </p:sp>
      <p:sp>
        <p:nvSpPr>
          <p:cNvPr id="3" name="Content Placeholder 2"/>
          <p:cNvSpPr>
            <a:spLocks noGrp="1"/>
          </p:cNvSpPr>
          <p:nvPr>
            <p:ph idx="1"/>
          </p:nvPr>
        </p:nvSpPr>
        <p:spPr/>
        <p:txBody>
          <a:bodyPr/>
          <a:lstStyle/>
          <a:p>
            <a:r>
              <a:rPr lang="en-US" dirty="0" smtClean="0"/>
              <a:t>Prepare the Chapter’s quarterly reports and submit to the Grand Secretary.</a:t>
            </a:r>
          </a:p>
          <a:p>
            <a:r>
              <a:rPr lang="en-US" dirty="0" smtClean="0"/>
              <a:t>Prepare and send annual year end financial report to Grand Secretary.</a:t>
            </a:r>
          </a:p>
          <a:p>
            <a:r>
              <a:rPr lang="en-US" dirty="0" smtClean="0"/>
              <a:t>Prepare and give your report at the Annual meeting.</a:t>
            </a:r>
          </a:p>
          <a:p>
            <a:r>
              <a:rPr lang="en-US" dirty="0" smtClean="0"/>
              <a:t>Prepare and submit, Election Report.</a:t>
            </a:r>
            <a:endParaRPr lang="en-US" dirty="0"/>
          </a:p>
        </p:txBody>
      </p:sp>
      <p:pic>
        <p:nvPicPr>
          <p:cNvPr id="12290" name="Picture 2" descr="C:\Users\Ernestine\AppData\Local\Microsoft\Windows\Temporary Internet Files\Content.IE5\2RA1KB18\MCj02334160000[1].wmf"/>
          <p:cNvPicPr>
            <a:picLocks noChangeAspect="1" noChangeArrowheads="1"/>
          </p:cNvPicPr>
          <p:nvPr/>
        </p:nvPicPr>
        <p:blipFill>
          <a:blip r:embed="rId3" cstate="print"/>
          <a:srcRect/>
          <a:stretch>
            <a:fillRect/>
          </a:stretch>
        </p:blipFill>
        <p:spPr bwMode="auto">
          <a:xfrm>
            <a:off x="7010400" y="4419600"/>
            <a:ext cx="1447800" cy="19188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SECRETARY’S BOOKS</a:t>
            </a:r>
            <a:endParaRPr lang="en-US" b="1"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r>
              <a:rPr lang="en-US" dirty="0" smtClean="0"/>
              <a:t>Minutes Record Book</a:t>
            </a:r>
          </a:p>
          <a:p>
            <a:r>
              <a:rPr lang="en-US" dirty="0" smtClean="0"/>
              <a:t>Receipt Book</a:t>
            </a:r>
          </a:p>
          <a:p>
            <a:r>
              <a:rPr lang="en-US" dirty="0" smtClean="0"/>
              <a:t>Warrant Book</a:t>
            </a:r>
          </a:p>
          <a:p>
            <a:r>
              <a:rPr lang="en-US" dirty="0" smtClean="0"/>
              <a:t>Financial Record Book</a:t>
            </a:r>
          </a:p>
          <a:p>
            <a:r>
              <a:rPr lang="en-US" dirty="0" smtClean="0"/>
              <a:t>Membership Historical Record Book</a:t>
            </a:r>
          </a:p>
          <a:p>
            <a:r>
              <a:rPr lang="en-US" dirty="0" smtClean="0"/>
              <a:t>Membership Roll Book</a:t>
            </a:r>
          </a:p>
          <a:p>
            <a:r>
              <a:rPr lang="en-US" dirty="0" smtClean="0"/>
              <a:t>Membership Sign-In Book</a:t>
            </a:r>
          </a:p>
          <a:p>
            <a:pPr>
              <a:buNone/>
            </a:pPr>
            <a:endParaRPr lang="en-US" sz="1600" dirty="0" smtClean="0"/>
          </a:p>
          <a:p>
            <a:pPr>
              <a:buNone/>
            </a:pPr>
            <a:r>
              <a:rPr lang="en-US" sz="2100" b="1" dirty="0" smtClean="0"/>
              <a:t>The Secretary should also have in her keep</a:t>
            </a:r>
          </a:p>
          <a:p>
            <a:r>
              <a:rPr lang="en-US" sz="2100" dirty="0" smtClean="0"/>
              <a:t>Grand Chapter Constitution &amp; By-Laws and Subordinate Chapter By-Laws</a:t>
            </a:r>
          </a:p>
          <a:p>
            <a:r>
              <a:rPr lang="en-US" sz="2100" dirty="0" smtClean="0"/>
              <a:t>Book of Instructions</a:t>
            </a:r>
          </a:p>
          <a:p>
            <a:r>
              <a:rPr lang="en-US" sz="2100" dirty="0" smtClean="0"/>
              <a:t>Audit Book</a:t>
            </a:r>
          </a:p>
          <a:p>
            <a:r>
              <a:rPr lang="en-US" sz="2100" dirty="0" smtClean="0"/>
              <a:t>Chapter Seal</a:t>
            </a:r>
          </a:p>
          <a:p>
            <a:r>
              <a:rPr lang="en-US" sz="2100" dirty="0" smtClean="0"/>
              <a:t>Updated Chapter Roster</a:t>
            </a:r>
          </a:p>
          <a:p>
            <a:endParaRPr lang="en-US" sz="2000" dirty="0" smtClean="0"/>
          </a:p>
          <a:p>
            <a:pPr>
              <a:buFont typeface="Wingdings" pitchFamily="2" charset="2"/>
              <a:buChar char="v"/>
            </a:pPr>
            <a:r>
              <a:rPr lang="en-US" sz="2000" b="1" dirty="0" smtClean="0"/>
              <a:t>The record books listed above should be labeled for identification</a:t>
            </a:r>
          </a:p>
          <a:p>
            <a:pPr>
              <a:buNone/>
            </a:pPr>
            <a:endParaRPr lang="en-US" sz="2000" b="1" dirty="0" smtClean="0"/>
          </a:p>
          <a:p>
            <a:pPr>
              <a:buNone/>
            </a:pPr>
            <a:endParaRPr lang="en-US" sz="2000" b="1" dirty="0"/>
          </a:p>
        </p:txBody>
      </p:sp>
      <p:pic>
        <p:nvPicPr>
          <p:cNvPr id="1029" name="Picture 5" descr="C:\Users\Ernestine\AppData\Local\Microsoft\Windows\Temporary Internet Files\Content.IE5\59NA4NIL\MCj04260540000[1].wmf"/>
          <p:cNvPicPr>
            <a:picLocks noChangeAspect="1" noChangeArrowheads="1"/>
          </p:cNvPicPr>
          <p:nvPr/>
        </p:nvPicPr>
        <p:blipFill>
          <a:blip r:embed="rId3" cstate="print"/>
          <a:srcRect/>
          <a:stretch>
            <a:fillRect/>
          </a:stretch>
        </p:blipFill>
        <p:spPr bwMode="auto">
          <a:xfrm>
            <a:off x="6553200" y="1371600"/>
            <a:ext cx="1841500" cy="16065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HELPFUL HINTS - REMINDERS</a:t>
            </a:r>
            <a:endParaRPr lang="en-US" b="1" dirty="0"/>
          </a:p>
        </p:txBody>
      </p:sp>
      <p:sp>
        <p:nvSpPr>
          <p:cNvPr id="3" name="Content Placeholder 2"/>
          <p:cNvSpPr>
            <a:spLocks noGrp="1"/>
          </p:cNvSpPr>
          <p:nvPr>
            <p:ph idx="1"/>
          </p:nvPr>
        </p:nvSpPr>
        <p:spPr>
          <a:xfrm>
            <a:off x="457200" y="1371600"/>
            <a:ext cx="8229600" cy="5334000"/>
          </a:xfrm>
        </p:spPr>
        <p:txBody>
          <a:bodyPr>
            <a:normAutofit/>
          </a:bodyPr>
          <a:lstStyle/>
          <a:p>
            <a:pPr marL="514350" indent="-514350">
              <a:buFont typeface="+mj-lt"/>
              <a:buAutoNum type="arabicPeriod"/>
            </a:pPr>
            <a:r>
              <a:rPr lang="en-US" dirty="0" smtClean="0"/>
              <a:t>It is imperative that the Secretary and Treasurer work together.</a:t>
            </a:r>
          </a:p>
          <a:p>
            <a:pPr marL="514350" indent="-514350">
              <a:buFont typeface="+mj-lt"/>
              <a:buAutoNum type="arabicPeriod"/>
            </a:pPr>
            <a:r>
              <a:rPr lang="en-US" dirty="0" smtClean="0"/>
              <a:t>The Secretary should receive all monies coming into the Chapter.</a:t>
            </a:r>
          </a:p>
          <a:p>
            <a:pPr marL="514350" indent="-514350">
              <a:buFont typeface="+mj-lt"/>
              <a:buAutoNum type="arabicPeriod"/>
            </a:pPr>
            <a:r>
              <a:rPr lang="en-US" dirty="0" smtClean="0"/>
              <a:t>The Treasurer should immediately receipt monies to the Secretary.</a:t>
            </a:r>
          </a:p>
          <a:p>
            <a:pPr marL="514350" indent="-514350">
              <a:buFont typeface="+mj-lt"/>
              <a:buAutoNum type="arabicPeriod"/>
            </a:pPr>
            <a:r>
              <a:rPr lang="en-US" dirty="0" smtClean="0"/>
              <a:t>The Worthy Matron must sign all warrants.</a:t>
            </a:r>
          </a:p>
          <a:p>
            <a:pPr marL="514350" indent="-514350">
              <a:buFont typeface="+mj-lt"/>
              <a:buAutoNum type="arabicPeriod"/>
            </a:pPr>
            <a:r>
              <a:rPr lang="en-US" dirty="0" smtClean="0"/>
              <a:t>The Secretary’s minutes must be in a bound book.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HELPFUL HINTS – REMINDERS cont.</a:t>
            </a:r>
            <a:endParaRPr lang="en-US" b="1"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startAt="6"/>
            </a:pPr>
            <a:r>
              <a:rPr lang="en-US" dirty="0" smtClean="0"/>
              <a:t>No checks should be written without a warrant.  All warrants and checks should be filled in completely.  Warrant numbers and check numbers should match.</a:t>
            </a:r>
          </a:p>
          <a:p>
            <a:pPr marL="514350" indent="-514350">
              <a:buAutoNum type="arabicPeriod" startAt="6"/>
            </a:pPr>
            <a:r>
              <a:rPr lang="en-US" dirty="0" smtClean="0"/>
              <a:t>The Treasurer must notify the Secretary of all bank charges, return checks and fees, new check order fees, and voided checks.</a:t>
            </a:r>
          </a:p>
          <a:p>
            <a:pPr marL="514350" indent="-514350">
              <a:buNone/>
            </a:pPr>
            <a:endParaRPr lang="en-US" dirty="0" smtClean="0"/>
          </a:p>
          <a:p>
            <a:pPr marL="514350" indent="-514350">
              <a:buFont typeface="Wingdings" pitchFamily="2" charset="2"/>
              <a:buChar char="v"/>
            </a:pPr>
            <a:r>
              <a:rPr lang="en-US" dirty="0" smtClean="0"/>
              <a:t>All record books should be kept current and available for Audit and/or review when necessary.</a:t>
            </a:r>
          </a:p>
          <a:p>
            <a:pPr marL="514350" indent="-514350">
              <a:buAutoNum type="arabicPeriod" startAt="6"/>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pic>
        <p:nvPicPr>
          <p:cNvPr id="13315" name="Picture 3" descr="C:\Users\Ernestine\AppData\Local\Microsoft\Windows\Temporary Internet Files\Content.IE5\8LF8SM98\MCj03840400000[1].wmf"/>
          <p:cNvPicPr>
            <a:picLocks noChangeAspect="1" noChangeArrowheads="1"/>
          </p:cNvPicPr>
          <p:nvPr/>
        </p:nvPicPr>
        <p:blipFill>
          <a:blip r:embed="rId3" cstate="print"/>
          <a:srcRect/>
          <a:stretch>
            <a:fillRect/>
          </a:stretch>
        </p:blipFill>
        <p:spPr bwMode="auto">
          <a:xfrm>
            <a:off x="3276600" y="2057400"/>
            <a:ext cx="2303983" cy="2678077"/>
          </a:xfrm>
          <a:prstGeom prst="rect">
            <a:avLst/>
          </a:prstGeom>
          <a:noFill/>
        </p:spPr>
      </p:pic>
      <p:pic>
        <p:nvPicPr>
          <p:cNvPr id="13316" name="Picture 4" descr="C:\Users\Ernestine\AppData\Local\Microsoft\Windows\Temporary Internet Files\Content.IE5\KKR8UJAR\MCj00787110000[1].wmf"/>
          <p:cNvPicPr>
            <a:picLocks noChangeAspect="1" noChangeArrowheads="1"/>
          </p:cNvPicPr>
          <p:nvPr/>
        </p:nvPicPr>
        <p:blipFill>
          <a:blip r:embed="rId4" cstate="print"/>
          <a:srcRect/>
          <a:stretch>
            <a:fillRect/>
          </a:stretch>
        </p:blipFill>
        <p:spPr bwMode="auto">
          <a:xfrm>
            <a:off x="5943600" y="1752600"/>
            <a:ext cx="1622066" cy="393430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p>
            <a:r>
              <a:rPr lang="en-US" b="1" dirty="0" smtClean="0"/>
              <a:t>OBJECTIVES</a:t>
            </a:r>
            <a:endParaRPr lang="en-US" b="1" dirty="0"/>
          </a:p>
        </p:txBody>
      </p:sp>
      <p:sp>
        <p:nvSpPr>
          <p:cNvPr id="3" name="Subtitle 2"/>
          <p:cNvSpPr>
            <a:spLocks noGrp="1"/>
          </p:cNvSpPr>
          <p:nvPr>
            <p:ph type="subTitle" idx="1"/>
          </p:nvPr>
        </p:nvSpPr>
        <p:spPr>
          <a:xfrm>
            <a:off x="381000" y="1295400"/>
            <a:ext cx="8382000" cy="5257800"/>
          </a:xfrm>
        </p:spPr>
        <p:txBody>
          <a:bodyPr>
            <a:normAutofit/>
          </a:bodyPr>
          <a:lstStyle/>
          <a:p>
            <a:pPr algn="l">
              <a:buFont typeface="Arial" pitchFamily="34" charset="0"/>
              <a:buChar char="•"/>
            </a:pPr>
            <a:r>
              <a:rPr lang="en-US" sz="3600" dirty="0" smtClean="0">
                <a:solidFill>
                  <a:schemeClr val="tx1"/>
                </a:solidFill>
              </a:rPr>
              <a:t>Record the minutes of the Chapter</a:t>
            </a:r>
          </a:p>
          <a:p>
            <a:pPr algn="l">
              <a:buFont typeface="Arial" pitchFamily="34" charset="0"/>
              <a:buChar char="•"/>
            </a:pPr>
            <a:r>
              <a:rPr lang="en-US" sz="3600" dirty="0" smtClean="0">
                <a:solidFill>
                  <a:schemeClr val="tx1"/>
                </a:solidFill>
              </a:rPr>
              <a:t>Receive all correspondence and reports</a:t>
            </a:r>
          </a:p>
          <a:p>
            <a:pPr algn="l">
              <a:buFont typeface="Arial" pitchFamily="34" charset="0"/>
              <a:buChar char="•"/>
            </a:pPr>
            <a:r>
              <a:rPr lang="en-US" sz="3600" dirty="0" smtClean="0">
                <a:solidFill>
                  <a:schemeClr val="tx1"/>
                </a:solidFill>
              </a:rPr>
              <a:t>Prepare and mail all correspondence</a:t>
            </a:r>
          </a:p>
          <a:p>
            <a:pPr algn="l">
              <a:buFont typeface="Arial" pitchFamily="34" charset="0"/>
              <a:buChar char="•"/>
            </a:pPr>
            <a:r>
              <a:rPr lang="en-US" sz="3600" dirty="0" smtClean="0">
                <a:solidFill>
                  <a:schemeClr val="tx1"/>
                </a:solidFill>
              </a:rPr>
              <a:t>Collect all funds of the Chapter</a:t>
            </a:r>
          </a:p>
          <a:p>
            <a:pPr algn="l">
              <a:buFont typeface="Arial" pitchFamily="34" charset="0"/>
              <a:buChar char="•"/>
            </a:pPr>
            <a:r>
              <a:rPr lang="en-US" sz="3600" dirty="0" smtClean="0">
                <a:solidFill>
                  <a:schemeClr val="tx1"/>
                </a:solidFill>
              </a:rPr>
              <a:t>Disbursements</a:t>
            </a:r>
          </a:p>
          <a:p>
            <a:pPr algn="l">
              <a:buFont typeface="Arial" pitchFamily="34" charset="0"/>
              <a:buChar char="•"/>
            </a:pPr>
            <a:r>
              <a:rPr lang="en-US" sz="3600" dirty="0" smtClean="0">
                <a:solidFill>
                  <a:schemeClr val="tx1"/>
                </a:solidFill>
              </a:rPr>
              <a:t>Maintain all records books</a:t>
            </a:r>
          </a:p>
          <a:p>
            <a:pPr algn="l">
              <a:buFont typeface="Arial" pitchFamily="34" charset="0"/>
              <a:buChar char="•"/>
            </a:pPr>
            <a:r>
              <a:rPr lang="en-US" sz="3600" dirty="0" smtClean="0">
                <a:solidFill>
                  <a:schemeClr val="tx1"/>
                </a:solidFill>
              </a:rPr>
              <a:t>Order and maintain all supplies</a:t>
            </a:r>
          </a:p>
          <a:p>
            <a:pPr algn="l"/>
            <a:endParaRPr lang="en-US" sz="3600" b="1" dirty="0" smtClean="0">
              <a:solidFill>
                <a:schemeClr val="tx1"/>
              </a:solidFill>
            </a:endParaRPr>
          </a:p>
          <a:p>
            <a:pPr algn="l">
              <a:buFont typeface="Arial" pitchFamily="34" charset="0"/>
              <a:buChar char="•"/>
            </a:pPr>
            <a:endParaRPr lang="en-US" sz="3600" dirty="0" smtClean="0">
              <a:solidFill>
                <a:schemeClr val="tx1"/>
              </a:solidFill>
            </a:endParaRPr>
          </a:p>
          <a:p>
            <a:pPr algn="l">
              <a:buFont typeface="Arial" pitchFamily="34" charset="0"/>
              <a:buChar char="•"/>
            </a:pPr>
            <a:endParaRPr lang="en-US" sz="3600" dirty="0" smtClean="0">
              <a:solidFill>
                <a:schemeClr val="tx1"/>
              </a:solidFill>
            </a:endParaRPr>
          </a:p>
          <a:p>
            <a:pPr algn="l">
              <a:buFont typeface="Arial" pitchFamily="34" charset="0"/>
              <a:buChar char="•"/>
            </a:pP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cont.</a:t>
            </a:r>
            <a:endParaRPr lang="en-US" dirty="0"/>
          </a:p>
        </p:txBody>
      </p:sp>
      <p:sp>
        <p:nvSpPr>
          <p:cNvPr id="3" name="Content Placeholder 2"/>
          <p:cNvSpPr>
            <a:spLocks noGrp="1"/>
          </p:cNvSpPr>
          <p:nvPr>
            <p:ph idx="1"/>
          </p:nvPr>
        </p:nvSpPr>
        <p:spPr/>
        <p:txBody>
          <a:bodyPr>
            <a:normAutofit/>
          </a:bodyPr>
          <a:lstStyle/>
          <a:p>
            <a:r>
              <a:rPr lang="en-US" dirty="0" smtClean="0"/>
              <a:t>Receive and process membership applications and maintain status of applications</a:t>
            </a:r>
          </a:p>
          <a:p>
            <a:r>
              <a:rPr lang="en-US" dirty="0" smtClean="0"/>
              <a:t>Maintain the historical and financial account of members</a:t>
            </a:r>
          </a:p>
          <a:p>
            <a:r>
              <a:rPr lang="en-US" dirty="0" smtClean="0"/>
              <a:t>On the death of a member, prepare Chapter resolution and application for beneficiary</a:t>
            </a:r>
          </a:p>
          <a:p>
            <a:r>
              <a:rPr lang="en-US" dirty="0" smtClean="0"/>
              <a:t>Prepare the Chapter’s annual reports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Chapter Secretary</a:t>
            </a:r>
            <a:endParaRPr lang="en-US" b="1" dirty="0"/>
          </a:p>
        </p:txBody>
      </p:sp>
      <p:sp>
        <p:nvSpPr>
          <p:cNvPr id="5" name="Content Placeholder 4"/>
          <p:cNvSpPr>
            <a:spLocks noGrp="1"/>
          </p:cNvSpPr>
          <p:nvPr>
            <p:ph idx="1"/>
          </p:nvPr>
        </p:nvSpPr>
        <p:spPr>
          <a:xfrm>
            <a:off x="381000" y="1036637"/>
            <a:ext cx="8229600" cy="4525963"/>
          </a:xfrm>
        </p:spPr>
        <p:txBody>
          <a:bodyPr>
            <a:noAutofit/>
          </a:bodyPr>
          <a:lstStyle/>
          <a:p>
            <a:pPr algn="ctr">
              <a:buNone/>
            </a:pPr>
            <a:r>
              <a:rPr lang="en-US" sz="3600" dirty="0" smtClean="0"/>
              <a:t>       </a:t>
            </a:r>
          </a:p>
          <a:p>
            <a:pPr algn="ctr">
              <a:buNone/>
            </a:pPr>
            <a:r>
              <a:rPr lang="en-US" sz="3600" dirty="0" smtClean="0"/>
              <a:t>The Secretary is the custodian of the </a:t>
            </a:r>
          </a:p>
          <a:p>
            <a:pPr algn="ctr">
              <a:buNone/>
            </a:pPr>
            <a:r>
              <a:rPr lang="en-US" sz="3600" dirty="0" smtClean="0"/>
              <a:t>Chapter records and seal of the Chapter. </a:t>
            </a:r>
          </a:p>
          <a:p>
            <a:pPr algn="ctr">
              <a:buNone/>
            </a:pPr>
            <a:r>
              <a:rPr lang="en-US" sz="3600" dirty="0" smtClean="0"/>
              <a:t>She performs the secretarial, clerical and </a:t>
            </a:r>
          </a:p>
          <a:p>
            <a:pPr algn="ctr">
              <a:buNone/>
            </a:pPr>
            <a:r>
              <a:rPr lang="en-US" sz="3600" dirty="0" smtClean="0"/>
              <a:t>administrative functions of the Chapter.</a:t>
            </a:r>
          </a:p>
          <a:p>
            <a:pPr algn="ctr">
              <a:buNone/>
            </a:pPr>
            <a:endParaRPr lang="en-US" sz="3600" dirty="0"/>
          </a:p>
        </p:txBody>
      </p:sp>
      <p:pic>
        <p:nvPicPr>
          <p:cNvPr id="6" name="Picture 2" descr="C:\Users\Ernestine\AppData\Local\Microsoft\Windows\Temporary Internet Files\Content.IE5\H3OAOWE6\MCj02134310000[1].wmf"/>
          <p:cNvPicPr>
            <a:picLocks noChangeAspect="1" noChangeArrowheads="1"/>
          </p:cNvPicPr>
          <p:nvPr/>
        </p:nvPicPr>
        <p:blipFill>
          <a:blip r:embed="rId3" cstate="print"/>
          <a:srcRect/>
          <a:stretch>
            <a:fillRect/>
          </a:stretch>
        </p:blipFill>
        <p:spPr bwMode="auto">
          <a:xfrm>
            <a:off x="6096000" y="4648200"/>
            <a:ext cx="1282903" cy="17903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RECORD THE MINUTES OF THE CHAPTER</a:t>
            </a:r>
            <a:endParaRPr lang="en-US" sz="3600" b="1"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Record minutes on note pad or the agenda that will be provided by the Worthy Matron.  State type of meeting, time, actions taken, communication received, receipts and disbursements.</a:t>
            </a:r>
          </a:p>
          <a:p>
            <a:pPr marL="514350" indent="-514350">
              <a:buFont typeface="+mj-lt"/>
              <a:buAutoNum type="arabicPeriod"/>
            </a:pPr>
            <a:r>
              <a:rPr lang="en-US" dirty="0" smtClean="0"/>
              <a:t>Transfer from pad or agenda to bound minute book</a:t>
            </a:r>
          </a:p>
          <a:p>
            <a:pPr marL="514350" indent="-514350">
              <a:buFont typeface="+mj-lt"/>
              <a:buAutoNum type="arabicPeriod"/>
            </a:pPr>
            <a:r>
              <a:rPr lang="en-US" dirty="0" smtClean="0"/>
              <a:t>Read at next stated meeting.  If corrections are needed on the minutes read from the previous meetings, state the corrections needed in your current minutes.</a:t>
            </a:r>
          </a:p>
          <a:p>
            <a:pPr marL="514350" indent="-514350">
              <a:buFont typeface="+mj-lt"/>
              <a:buAutoNum type="arabicPeriod"/>
            </a:pPr>
            <a:r>
              <a:rPr lang="en-US" dirty="0" smtClean="0"/>
              <a:t>Make sure minutes are signed by the Secretary and the Worthy Matron. </a:t>
            </a:r>
          </a:p>
          <a:p>
            <a:endParaRPr lang="en-US" dirty="0" smtClean="0"/>
          </a:p>
          <a:p>
            <a:pPr lvl="1">
              <a:buNone/>
            </a:pPr>
            <a:endParaRPr lang="en-US" dirty="0"/>
          </a:p>
        </p:txBody>
      </p:sp>
      <p:pic>
        <p:nvPicPr>
          <p:cNvPr id="1027" name="Picture 3" descr="C:\Users\Ernestine\AppData\Local\Microsoft\Windows\Temporary Internet Files\Content.IE5\1747PIYQ\MCj04326650000[1].png"/>
          <p:cNvPicPr>
            <a:picLocks noChangeAspect="1" noChangeArrowheads="1"/>
          </p:cNvPicPr>
          <p:nvPr/>
        </p:nvPicPr>
        <p:blipFill>
          <a:blip r:embed="rId3" cstate="print"/>
          <a:srcRect/>
          <a:stretch>
            <a:fillRect/>
          </a:stretch>
        </p:blipFill>
        <p:spPr bwMode="auto">
          <a:xfrm>
            <a:off x="7505700" y="2057400"/>
            <a:ext cx="1485900" cy="1485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RECEIVE ALL CORRESPONDENCE AND REPORTS</a:t>
            </a:r>
            <a:endParaRPr lang="en-US" sz="3200" b="1"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Receive correspondence and prior to the meeting inform the Worthy Matron of correspondence received.</a:t>
            </a:r>
          </a:p>
          <a:p>
            <a:pPr marL="514350" indent="-514350">
              <a:buFont typeface="+mj-lt"/>
              <a:buAutoNum type="arabicPeriod"/>
            </a:pPr>
            <a:r>
              <a:rPr lang="en-US" dirty="0" smtClean="0"/>
              <a:t>Read correspondence at meeting.</a:t>
            </a:r>
          </a:p>
          <a:p>
            <a:pPr marL="514350" indent="-514350">
              <a:buFont typeface="+mj-lt"/>
              <a:buAutoNum type="arabicPeriod"/>
            </a:pPr>
            <a:r>
              <a:rPr lang="en-US" dirty="0" smtClean="0"/>
              <a:t>File all correspondence and reports after each meeting.</a:t>
            </a:r>
            <a:endParaRPr lang="en-US" dirty="0"/>
          </a:p>
        </p:txBody>
      </p:sp>
      <p:pic>
        <p:nvPicPr>
          <p:cNvPr id="6" name="Picture 2" descr="C:\Users\Ernestine\AppData\Local\Microsoft\Windows\Temporary Internet Files\Content.IE5\8LF8SM98\MPj04224580000[1].jpg"/>
          <p:cNvPicPr>
            <a:picLocks noChangeAspect="1" noChangeArrowheads="1"/>
          </p:cNvPicPr>
          <p:nvPr/>
        </p:nvPicPr>
        <p:blipFill>
          <a:blip r:embed="rId3" cstate="print"/>
          <a:srcRect/>
          <a:stretch>
            <a:fillRect/>
          </a:stretch>
        </p:blipFill>
        <p:spPr bwMode="auto">
          <a:xfrm>
            <a:off x="5410200" y="4348649"/>
            <a:ext cx="1447800" cy="18235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PREPARE AND MAIL CORRESPONDENCE </a:t>
            </a:r>
            <a:endParaRPr lang="en-US" sz="3600"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Make sure all outgoing correspondence has the Worthy Matron and Secretary’s signature with the Chapter Seal.</a:t>
            </a:r>
          </a:p>
          <a:p>
            <a:pPr marL="514350" indent="-514350">
              <a:buFont typeface="+mj-lt"/>
              <a:buAutoNum type="arabicPeriod"/>
            </a:pPr>
            <a:r>
              <a:rPr lang="en-US" dirty="0" smtClean="0"/>
              <a:t>Prepare and mail in a timely manner all delinquent notices, assessment notices, etc.</a:t>
            </a:r>
          </a:p>
          <a:p>
            <a:pPr marL="514350" indent="-514350">
              <a:buFont typeface="+mj-lt"/>
              <a:buAutoNum type="arabicPeriod"/>
            </a:pPr>
            <a:r>
              <a:rPr lang="en-US" dirty="0" smtClean="0"/>
              <a:t>Prepare and mail any special notices pertaining to special meetings, changes in stated meetings, etc.</a:t>
            </a:r>
            <a:endParaRPr lang="en-US" dirty="0"/>
          </a:p>
        </p:txBody>
      </p:sp>
      <p:pic>
        <p:nvPicPr>
          <p:cNvPr id="4100" name="Picture 4" descr="C:\Users\Ernestine\AppData\Local\Microsoft\Windows\Temporary Internet Files\Content.IE5\0922Q9M6\MCj02873190000[1].wmf"/>
          <p:cNvPicPr>
            <a:picLocks noChangeAspect="1" noChangeArrowheads="1"/>
          </p:cNvPicPr>
          <p:nvPr/>
        </p:nvPicPr>
        <p:blipFill>
          <a:blip r:embed="rId3" cstate="print"/>
          <a:srcRect/>
          <a:stretch>
            <a:fillRect/>
          </a:stretch>
        </p:blipFill>
        <p:spPr bwMode="auto">
          <a:xfrm>
            <a:off x="6248401" y="5423872"/>
            <a:ext cx="1295400" cy="11127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COLLECT ALL FUNDS OF THE CHAPTER</a:t>
            </a:r>
            <a:endParaRPr lang="en-US" b="1" dirty="0"/>
          </a:p>
        </p:txBody>
      </p:sp>
      <p:sp>
        <p:nvSpPr>
          <p:cNvPr id="3" name="Content Placeholder 2"/>
          <p:cNvSpPr>
            <a:spLocks noGrp="1"/>
          </p:cNvSpPr>
          <p:nvPr>
            <p:ph idx="1"/>
          </p:nvPr>
        </p:nvSpPr>
        <p:spPr>
          <a:xfrm>
            <a:off x="457200" y="1447800"/>
            <a:ext cx="8229600" cy="4525963"/>
          </a:xfrm>
        </p:spPr>
        <p:txBody>
          <a:bodyPr>
            <a:normAutofit lnSpcReduction="10000"/>
          </a:bodyPr>
          <a:lstStyle/>
          <a:p>
            <a:pPr marL="514350" indent="-514350">
              <a:buFont typeface="+mj-lt"/>
              <a:buAutoNum type="arabicPeriod"/>
            </a:pPr>
            <a:r>
              <a:rPr lang="en-US" dirty="0" smtClean="0"/>
              <a:t>The Secretary receives all monies of the Chapter and reports the same to the treasurer for deposit.</a:t>
            </a:r>
          </a:p>
          <a:p>
            <a:pPr marL="514350" indent="-514350">
              <a:buFont typeface="+mj-lt"/>
              <a:buAutoNum type="arabicPeriod"/>
            </a:pPr>
            <a:r>
              <a:rPr lang="en-US" dirty="0" smtClean="0"/>
              <a:t>Record all funds in receipt book, giving original to payer.</a:t>
            </a:r>
          </a:p>
          <a:p>
            <a:pPr marL="514350" indent="-514350">
              <a:buFont typeface="+mj-lt"/>
              <a:buAutoNum type="arabicPeriod"/>
            </a:pPr>
            <a:r>
              <a:rPr lang="en-US" dirty="0" smtClean="0"/>
              <a:t>Count all money received and give all funds collected to the Treasurer.</a:t>
            </a:r>
          </a:p>
          <a:p>
            <a:pPr marL="514350" indent="-514350">
              <a:buFont typeface="+mj-lt"/>
              <a:buAutoNum type="arabicPeriod"/>
            </a:pPr>
            <a:r>
              <a:rPr lang="en-US" dirty="0" smtClean="0"/>
              <a:t>Ensure that the Treasurer provide her with a receipt of the money turned over to her.</a:t>
            </a:r>
          </a:p>
          <a:p>
            <a:pPr marL="514350" indent="-514350">
              <a:buNone/>
            </a:pPr>
            <a:endParaRPr lang="en-US" dirty="0" smtClean="0"/>
          </a:p>
          <a:p>
            <a:pPr marL="514350" indent="-514350">
              <a:buFont typeface="+mj-lt"/>
              <a:buAutoNum type="arabicPeriod"/>
            </a:pPr>
            <a:endParaRPr lang="en-US" dirty="0"/>
          </a:p>
        </p:txBody>
      </p:sp>
      <p:pic>
        <p:nvPicPr>
          <p:cNvPr id="7170" name="Picture 2" descr="C:\Users\Ernestine\AppData\Local\Microsoft\Windows\Temporary Internet Files\Content.IE5\59NA4NIL\MCj03110000000[1].wmf"/>
          <p:cNvPicPr>
            <a:picLocks noChangeAspect="1" noChangeArrowheads="1"/>
          </p:cNvPicPr>
          <p:nvPr/>
        </p:nvPicPr>
        <p:blipFill>
          <a:blip r:embed="rId3" cstate="print"/>
          <a:srcRect/>
          <a:stretch>
            <a:fillRect/>
          </a:stretch>
        </p:blipFill>
        <p:spPr bwMode="auto">
          <a:xfrm>
            <a:off x="7391400" y="1905000"/>
            <a:ext cx="1448987" cy="11628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2475</Words>
  <Application>Microsoft Office PowerPoint</Application>
  <PresentationFormat>On-screen Show (4:3)</PresentationFormat>
  <Paragraphs>289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PRINCE HALL GRAND CHAPTER ORDER OF THE EASTERN STAR, RITE OF ADOPTION HAWAII AND IT’S  JURISDICTION INC.  2013 SECRETARY’S WORKSHOP    Presented by Ernestine Pratt Grand Secretary   </vt:lpstr>
      <vt:lpstr>PURPOSE</vt:lpstr>
      <vt:lpstr>OBJECTIVES</vt:lpstr>
      <vt:lpstr>OBJECTIVES cont.</vt:lpstr>
      <vt:lpstr>Chapter Secretary</vt:lpstr>
      <vt:lpstr>RECORD THE MINUTES OF THE CHAPTER</vt:lpstr>
      <vt:lpstr>RECEIVE ALL CORRESPONDENCE AND REPORTS</vt:lpstr>
      <vt:lpstr>PREPARE AND MAIL CORRESPONDENCE </vt:lpstr>
      <vt:lpstr>COLLECT ALL FUNDS OF THE CHAPTER</vt:lpstr>
      <vt:lpstr>CHAPTER RECEIPT SAMPLE</vt:lpstr>
      <vt:lpstr>DISBURSEMENTS</vt:lpstr>
      <vt:lpstr>SAMPLE WARRANT</vt:lpstr>
      <vt:lpstr>MAINTAIN ALL RECORD BOOKS</vt:lpstr>
      <vt:lpstr>FINANCIAL LEDGER</vt:lpstr>
      <vt:lpstr>ORDER AND MAINTAIN ALL SUPPLIES</vt:lpstr>
      <vt:lpstr>RECEIVE AND PROCESS MEMBERSHIP APPLICATIONS AND MAINTAIN STATUS OF APPLICATIONS</vt:lpstr>
      <vt:lpstr>ITEMS FOR NEW MEMBERS </vt:lpstr>
      <vt:lpstr>MAINTAIN HISTORICAL AND FINANCIAL ACCOUNT OF MEMBERS</vt:lpstr>
      <vt:lpstr>MEMBER LEDGER</vt:lpstr>
      <vt:lpstr>DEATH OF A MEMBER</vt:lpstr>
      <vt:lpstr>PREPARE THE CHAPTER’S REPORTS</vt:lpstr>
      <vt:lpstr>SECRETARY’S BOOKS</vt:lpstr>
      <vt:lpstr>HELPFUL HINTS - REMINDERS</vt:lpstr>
      <vt:lpstr>HELPFUL HINTS – REMINDERS cont.</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DUTIES OF THE SECRETARY</dc:title>
  <dc:creator>Ernestine</dc:creator>
  <cp:lastModifiedBy>Ernestine</cp:lastModifiedBy>
  <cp:revision>121</cp:revision>
  <dcterms:created xsi:type="dcterms:W3CDTF">2008-08-24T07:08:19Z</dcterms:created>
  <dcterms:modified xsi:type="dcterms:W3CDTF">2013-03-31T06:41:04Z</dcterms:modified>
</cp:coreProperties>
</file>