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9" r:id="rId2"/>
    <p:sldId id="275" r:id="rId3"/>
    <p:sldId id="256" r:id="rId4"/>
    <p:sldId id="276" r:id="rId5"/>
    <p:sldId id="274" r:id="rId6"/>
    <p:sldId id="277" r:id="rId7"/>
    <p:sldId id="278" r:id="rId8"/>
    <p:sldId id="279" r:id="rId9"/>
    <p:sldId id="272" r:id="rId10"/>
    <p:sldId id="257" r:id="rId11"/>
    <p:sldId id="265" r:id="rId12"/>
    <p:sldId id="280" r:id="rId13"/>
    <p:sldId id="267" r:id="rId14"/>
    <p:sldId id="27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4" r:id="rId27"/>
    <p:sldId id="268" r:id="rId28"/>
  </p:sldIdLst>
  <p:sldSz cx="9144000" cy="6858000" type="screen4x3"/>
  <p:notesSz cx="7077075" cy="9393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98" autoAdjust="0"/>
  </p:normalViewPr>
  <p:slideViewPr>
    <p:cSldViewPr>
      <p:cViewPr varScale="1">
        <p:scale>
          <a:sx n="60" d="100"/>
          <a:sy n="60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r">
              <a:defRPr sz="1200"/>
            </a:lvl1pPr>
          </a:lstStyle>
          <a:p>
            <a:fld id="{86BCE872-CD69-49A2-96D1-586B1061B6F8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4850"/>
            <a:ext cx="46958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0" tIns="47055" rIns="94110" bIns="4705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61788"/>
            <a:ext cx="5661660" cy="4226957"/>
          </a:xfrm>
          <a:prstGeom prst="rect">
            <a:avLst/>
          </a:prstGeom>
        </p:spPr>
        <p:txBody>
          <a:bodyPr vert="horz" lIns="94110" tIns="47055" rIns="94110" bIns="470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r">
              <a:defRPr sz="1200"/>
            </a:lvl1pPr>
          </a:lstStyle>
          <a:p>
            <a:fld id="{FA8F279F-F915-400E-B005-AA7AB96C4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279F-F915-400E-B005-AA7AB96C4B4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279F-F915-400E-B005-AA7AB96C4B4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279F-F915-400E-B005-AA7AB96C4B4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279F-F915-400E-B005-AA7AB96C4B4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279F-F915-400E-B005-AA7AB96C4B4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279F-F915-400E-B005-AA7AB96C4B4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279F-F915-400E-B005-AA7AB96C4B4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279F-F915-400E-B005-AA7AB96C4B4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279F-F915-400E-B005-AA7AB96C4B4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279F-F915-400E-B005-AA7AB96C4B4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279F-F915-400E-B005-AA7AB96C4B4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279F-F915-400E-B005-AA7AB96C4B4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279F-F915-400E-B005-AA7AB96C4B4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279F-F915-400E-B005-AA7AB96C4B4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279F-F915-400E-B005-AA7AB96C4B4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279F-F915-400E-B005-AA7AB96C4B4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279F-F915-400E-B005-AA7AB96C4B4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279F-F915-400E-B005-AA7AB96C4B4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279F-F915-400E-B005-AA7AB96C4B4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279F-F915-400E-B005-AA7AB96C4B4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279F-F915-400E-B005-AA7AB96C4B4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279F-F915-400E-B005-AA7AB96C4B4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279F-F915-400E-B005-AA7AB96C4B4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279F-F915-400E-B005-AA7AB96C4B4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279F-F915-400E-B005-AA7AB96C4B4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279F-F915-400E-B005-AA7AB96C4B4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279F-F915-400E-B005-AA7AB96C4B4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0F83-0D9E-4A6B-B8D5-E0D2805ACBAD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E72E-64DE-49AB-9AE0-228A5A2EA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0F83-0D9E-4A6B-B8D5-E0D2805ACBAD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E72E-64DE-49AB-9AE0-228A5A2EA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0F83-0D9E-4A6B-B8D5-E0D2805ACBAD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E72E-64DE-49AB-9AE0-228A5A2EA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0F83-0D9E-4A6B-B8D5-E0D2805ACBAD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E72E-64DE-49AB-9AE0-228A5A2EA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0F83-0D9E-4A6B-B8D5-E0D2805ACBAD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E72E-64DE-49AB-9AE0-228A5A2EA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0F83-0D9E-4A6B-B8D5-E0D2805ACBAD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E72E-64DE-49AB-9AE0-228A5A2EA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0F83-0D9E-4A6B-B8D5-E0D2805ACBAD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E72E-64DE-49AB-9AE0-228A5A2EA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0F83-0D9E-4A6B-B8D5-E0D2805ACBAD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E72E-64DE-49AB-9AE0-228A5A2EA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0F83-0D9E-4A6B-B8D5-E0D2805ACBAD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E72E-64DE-49AB-9AE0-228A5A2EA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0F83-0D9E-4A6B-B8D5-E0D2805ACBAD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E72E-64DE-49AB-9AE0-228A5A2EA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0F83-0D9E-4A6B-B8D5-E0D2805ACBAD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E72E-64DE-49AB-9AE0-228A5A2EA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00F83-0D9E-4A6B-B8D5-E0D2805ACBAD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FE72E-64DE-49AB-9AE0-228A5A2EA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onprofitmanagement.suite101.com/blog.cfm/what_is_a_501c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onprofitmanagement.suite101.com/blog.cfm/irs_form_990_for_nonprofit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postcard.form990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PRINCE HALL GRAND CHAPTER</a:t>
            </a:r>
            <a:br>
              <a:rPr lang="en-US" sz="2800" b="1" dirty="0" smtClean="0"/>
            </a:br>
            <a:r>
              <a:rPr lang="en-US" sz="2800" b="1" dirty="0" smtClean="0"/>
              <a:t>ORDER OF THE EASTERN STAR, RITE OF ADOPTION</a:t>
            </a:r>
            <a:br>
              <a:rPr lang="en-US" sz="2800" b="1" dirty="0" smtClean="0"/>
            </a:br>
            <a:r>
              <a:rPr lang="en-US" sz="2800" b="1" dirty="0" smtClean="0"/>
              <a:t>HAWAII AND IT’S  JURISDICTION INC.</a:t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smtClean="0"/>
              <a:t>2013 </a:t>
            </a:r>
            <a:r>
              <a:rPr lang="en-US" sz="2800" b="1" dirty="0" smtClean="0"/>
              <a:t>TREASURER’S WORKSHOP</a:t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1600" b="1" dirty="0" smtClean="0"/>
              <a:t>Presented by</a:t>
            </a:r>
            <a:br>
              <a:rPr lang="en-US" sz="1600" b="1" dirty="0" smtClean="0"/>
            </a:br>
            <a:r>
              <a:rPr lang="en-US" sz="1600" b="1" dirty="0" smtClean="0"/>
              <a:t>Bridget Terry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Grand Treasurer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RECONCILE BANK STATEMENTS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3345"/>
            <a:ext cx="8229600" cy="35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27750" y="2685144"/>
            <a:ext cx="3944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101             100.00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4812268"/>
            <a:ext cx="97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250.00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8634" y="2823030"/>
            <a:ext cx="3944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102               50.00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010" y="2968823"/>
            <a:ext cx="3944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103             100.00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0" y="24384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September                   08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7600" y="32766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1000.00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7600" y="3762828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  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89374" y="400296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1000.00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74860" y="3534228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  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56722" y="4876800"/>
            <a:ext cx="97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250.00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56722" y="5153350"/>
            <a:ext cx="97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750.00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MAINTAIN ALL RECORD BOOKS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Record information from check book to financial ledger.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Record information from bank statement to financial ledger.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Maintain record of funds balance.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Prepare and give treasurer report of previous statement at each meeting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Prepare and give quarterly and yearly financial report.</a:t>
            </a:r>
            <a:endParaRPr lang="en-US" dirty="0"/>
          </a:p>
        </p:txBody>
      </p:sp>
      <p:pic>
        <p:nvPicPr>
          <p:cNvPr id="9218" name="Picture 2" descr="C:\Users\Ernestine\AppData\Local\Microsoft\Windows\Temporary Internet Files\Content.IE5\8LF8SM98\MMj0172640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029200"/>
            <a:ext cx="1343025" cy="110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3400"/>
            <a:ext cx="8425717" cy="557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47800" y="114300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Deposit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762000"/>
            <a:ext cx="265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Amount Brought Forward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72278" y="762000"/>
            <a:ext cx="75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609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Check   </a:t>
            </a:r>
          </a:p>
          <a:p>
            <a:r>
              <a:rPr lang="en-US" sz="1600" dirty="0" smtClean="0"/>
              <a:t>   #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39056" y="76200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800.00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107846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200.00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151038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Sep 08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791028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Debit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1078468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1000.00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4676" y="14594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20078" y="145946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100.00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10400" y="1840468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50.00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39428" y="217792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100.00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52908" y="183683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44342" y="215978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152400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Sep 08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1840468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Sep 08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" y="2145268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Sep 08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848600" y="144780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900.00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935529" y="180781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850.00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939159" y="2177142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750.00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859329" y="80554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Balance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03065" y="2508124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Oct 08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524000" y="1524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PHGC of Hawaii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524000" y="18404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McCoy Supply Company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24000" y="217429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Cosmopolitan Chapter #1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502232" y="249361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Deposit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638800" y="251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500.00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819572" y="2526268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1250.00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95811" y="287461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Oct 08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444342" y="282018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104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097329" y="283106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200.00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834086" y="282303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1050.00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524000" y="2866572"/>
            <a:ext cx="254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Worthy Matron Jane Doe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81000" y="3212068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Oct 08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524000" y="3212068"/>
            <a:ext cx="66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VOID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444342" y="32120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105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88260" y="3531382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Oct 08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509404" y="3516868"/>
            <a:ext cx="103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Bank Fee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331368" y="35168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6.00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834086" y="3212068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1050.00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847539" y="3516868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1044.00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PREPARE THE CHAPTER’S REPORTS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Prepare the Chapter’s quarterly reports and submit to the Grand Secretary.</a:t>
            </a:r>
          </a:p>
          <a:p>
            <a:r>
              <a:rPr lang="en-US" dirty="0" smtClean="0"/>
              <a:t>Prepare and send annual year end financial report to Grand Secretary.</a:t>
            </a:r>
          </a:p>
          <a:p>
            <a:r>
              <a:rPr lang="en-US" dirty="0" smtClean="0"/>
              <a:t>Prepare and give your report at the Annual meeting.</a:t>
            </a:r>
            <a:endParaRPr lang="en-US" dirty="0"/>
          </a:p>
        </p:txBody>
      </p:sp>
      <p:pic>
        <p:nvPicPr>
          <p:cNvPr id="12290" name="Picture 2" descr="C:\Users\Ernestine\AppData\Local\Microsoft\Windows\Temporary Internet Files\Content.IE5\2RA1KB18\MCj023341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495800"/>
            <a:ext cx="1447800" cy="1918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TREASURER BOOKS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Receipt Book</a:t>
            </a:r>
          </a:p>
          <a:p>
            <a:r>
              <a:rPr lang="en-US" dirty="0" smtClean="0"/>
              <a:t>Financial Ledger Book</a:t>
            </a:r>
          </a:p>
          <a:p>
            <a:r>
              <a:rPr lang="en-US" dirty="0" smtClean="0"/>
              <a:t>Check Book</a:t>
            </a:r>
          </a:p>
          <a:p>
            <a:r>
              <a:rPr lang="en-US" dirty="0" smtClean="0"/>
              <a:t>Treasurer Reports</a:t>
            </a:r>
          </a:p>
          <a:p>
            <a:r>
              <a:rPr lang="en-US" dirty="0" smtClean="0"/>
              <a:t>Copies of checks written or cleared checks</a:t>
            </a:r>
          </a:p>
          <a:p>
            <a:r>
              <a:rPr lang="en-US" dirty="0" smtClean="0"/>
              <a:t>Warrants signed by the Worthy Matron and Secretary.</a:t>
            </a:r>
          </a:p>
          <a:p>
            <a:r>
              <a:rPr lang="en-US" dirty="0" smtClean="0"/>
              <a:t>Deposit slips from bank.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What is IRS Form 990-N?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990-N, also called the E-postcard, is a short electronic notice that most small, tax-exempt organizations (such as </a:t>
            </a:r>
            <a:r>
              <a:rPr lang="en-US" b="1" dirty="0" smtClean="0">
                <a:hlinkClick r:id="rId3"/>
              </a:rPr>
              <a:t>501(c)3s</a:t>
            </a:r>
            <a:r>
              <a:rPr lang="en-US" dirty="0" smtClean="0"/>
              <a:t>) have to file with the IRS, starting in 2008 for activities from January 1, 2007 onward. </a:t>
            </a:r>
          </a:p>
          <a:p>
            <a:r>
              <a:rPr lang="en-US" dirty="0" smtClean="0"/>
              <a:t>Form 990-N is a way of ensuring transparency among small non-profits.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Who must file Form 990-N?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If your nonprofit organization:</a:t>
            </a:r>
          </a:p>
          <a:p>
            <a:pPr>
              <a:buNone/>
            </a:pPr>
            <a:endParaRPr lang="en-US" dirty="0" smtClean="0"/>
          </a:p>
          <a:p>
            <a:pPr lvl="0"/>
            <a:r>
              <a:rPr lang="en-US" dirty="0" smtClean="0"/>
              <a:t>Is Tax-exempt </a:t>
            </a:r>
          </a:p>
          <a:p>
            <a:pPr lvl="0"/>
            <a:r>
              <a:rPr lang="en-US" dirty="0" smtClean="0"/>
              <a:t>Has gross receipts of $25,000 or less </a:t>
            </a:r>
          </a:p>
          <a:p>
            <a:pPr lvl="0"/>
            <a:r>
              <a:rPr lang="en-US" dirty="0" smtClean="0"/>
              <a:t>Is not required to file another IRS form such as Form 990, Form 990-EZ, or Form 990-PF </a:t>
            </a:r>
          </a:p>
          <a:p>
            <a:pPr lvl="0"/>
            <a:r>
              <a:rPr lang="en-US" dirty="0" smtClean="0"/>
              <a:t>Is not part of a group return</a:t>
            </a:r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Then the organization must file the e-postcard with the IRS.</a:t>
            </a:r>
          </a:p>
          <a:p>
            <a:pPr>
              <a:buNone/>
            </a:pPr>
            <a:r>
              <a:rPr lang="en-US" dirty="0" smtClean="0"/>
              <a:t>Your organization may choose to submit a completed IRS </a:t>
            </a:r>
            <a:r>
              <a:rPr lang="en-US" b="1" dirty="0" smtClean="0">
                <a:hlinkClick r:id="rId3"/>
              </a:rPr>
              <a:t>Form </a:t>
            </a:r>
          </a:p>
          <a:p>
            <a:pPr>
              <a:buNone/>
            </a:pPr>
            <a:r>
              <a:rPr lang="en-US" b="1" dirty="0" smtClean="0">
                <a:hlinkClick r:id="rId3"/>
              </a:rPr>
              <a:t>990 or Form 990-EZ</a:t>
            </a:r>
            <a:r>
              <a:rPr lang="en-US" dirty="0" smtClean="0"/>
              <a:t> instead. However, the Form 990-N is </a:t>
            </a:r>
          </a:p>
          <a:p>
            <a:pPr>
              <a:buNone/>
            </a:pPr>
            <a:r>
              <a:rPr lang="en-US" dirty="0" smtClean="0"/>
              <a:t>much simpler and quicker to fill out.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What is required in Form 990-N?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The IRS’s e-postcard is short and simple. Here is what you must </a:t>
            </a:r>
          </a:p>
          <a:p>
            <a:pPr>
              <a:buNone/>
            </a:pPr>
            <a:r>
              <a:rPr lang="en-US" dirty="0" smtClean="0"/>
              <a:t>provide:</a:t>
            </a:r>
          </a:p>
          <a:p>
            <a:pPr>
              <a:buNone/>
            </a:pPr>
            <a:endParaRPr lang="en-US" dirty="0" smtClean="0"/>
          </a:p>
          <a:p>
            <a:pPr lvl="0"/>
            <a:r>
              <a:rPr lang="en-US" dirty="0" smtClean="0"/>
              <a:t>Organization’s name </a:t>
            </a:r>
          </a:p>
          <a:p>
            <a:pPr lvl="0"/>
            <a:r>
              <a:rPr lang="en-US" dirty="0" smtClean="0"/>
              <a:t>Any other names your organization uses </a:t>
            </a:r>
          </a:p>
          <a:p>
            <a:pPr lvl="0"/>
            <a:r>
              <a:rPr lang="en-US" dirty="0" smtClean="0"/>
              <a:t>Organization’s mailing address </a:t>
            </a:r>
          </a:p>
          <a:p>
            <a:pPr lvl="0"/>
            <a:r>
              <a:rPr lang="en-US" dirty="0" smtClean="0"/>
              <a:t>Organization’s website address (if applicable) </a:t>
            </a:r>
          </a:p>
          <a:p>
            <a:pPr lvl="0"/>
            <a:r>
              <a:rPr lang="en-US" dirty="0" smtClean="0"/>
              <a:t>Organization’s employer identification number (EIN) </a:t>
            </a:r>
          </a:p>
          <a:p>
            <a:pPr lvl="0"/>
            <a:r>
              <a:rPr lang="en-US" dirty="0" smtClean="0"/>
              <a:t>Name and address of a principal officer of your organization </a:t>
            </a:r>
          </a:p>
          <a:p>
            <a:pPr lvl="0"/>
            <a:r>
              <a:rPr lang="en-US" dirty="0" smtClean="0"/>
              <a:t>Organization’s annual tax period </a:t>
            </a:r>
          </a:p>
          <a:p>
            <a:pPr lvl="0"/>
            <a:r>
              <a:rPr lang="en-US" dirty="0" smtClean="0"/>
              <a:t>A statement that your organization’s annual gross receipts are still normally $25,000 or less </a:t>
            </a:r>
          </a:p>
          <a:p>
            <a:pPr lvl="0"/>
            <a:r>
              <a:rPr lang="en-US" dirty="0" smtClean="0"/>
              <a:t>If applicable, indicate if your organization is going out of business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Why is Form 990-N necessary?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Before, most small non-profits (grossing less than $25,000 a year) did not have to file anything with the IRS. </a:t>
            </a:r>
          </a:p>
          <a:p>
            <a:r>
              <a:rPr lang="en-US" dirty="0" smtClean="0"/>
              <a:t>However, the Pension Protection Act of 2006 (PPA) changed that. Requiring that you file annually ensures that the IRS and potential donors can access up-to-date information on your organization.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How do I file Form 990-N?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IRS requires that the e-postcard be filed electronically. There is no paper form. </a:t>
            </a:r>
          </a:p>
          <a:p>
            <a:r>
              <a:rPr lang="en-US" dirty="0" smtClean="0"/>
              <a:t>You must be able to access the internet, but no software or download is required.</a:t>
            </a:r>
          </a:p>
          <a:p>
            <a:r>
              <a:rPr lang="en-US" dirty="0" smtClean="0"/>
              <a:t> If your non-profit does not have a computer, you will be able to fill out Form 990-N using a computer at a public library.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PURPOSE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To provide the members of Prince Hall Chapter,</a:t>
            </a:r>
          </a:p>
          <a:p>
            <a:pPr>
              <a:buNone/>
            </a:pPr>
            <a:r>
              <a:rPr lang="en-US" dirty="0" smtClean="0"/>
              <a:t>Order of the Eastern Star, Rite of Adoption, </a:t>
            </a:r>
          </a:p>
          <a:p>
            <a:pPr>
              <a:buNone/>
            </a:pPr>
            <a:r>
              <a:rPr lang="en-US" dirty="0" smtClean="0"/>
              <a:t>Hawaii Jurisdiction Inc training that will prepare </a:t>
            </a:r>
          </a:p>
          <a:p>
            <a:pPr>
              <a:buNone/>
            </a:pPr>
            <a:r>
              <a:rPr lang="en-US" dirty="0" smtClean="0"/>
              <a:t>them to successfully perform the duties as the </a:t>
            </a:r>
          </a:p>
          <a:p>
            <a:pPr>
              <a:buNone/>
            </a:pPr>
            <a:r>
              <a:rPr lang="en-US" dirty="0" smtClean="0"/>
              <a:t>Treasurer for a subordinate Chapter.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When is Form 990-N due?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Form 990-N must be filed every year; however there is no one due date for filing the e-postcard. </a:t>
            </a:r>
          </a:p>
          <a:p>
            <a:r>
              <a:rPr lang="en-US" sz="2800" dirty="0" smtClean="0"/>
              <a:t>Instead, you must file “by the 15th day of the 5th month after" your non-profits’ fiscal year ends. </a:t>
            </a:r>
          </a:p>
          <a:p>
            <a:r>
              <a:rPr lang="en-US" sz="2800" dirty="0" smtClean="0"/>
              <a:t>For instance, if your fiscal year is the same as the calendar year (</a:t>
            </a:r>
            <a:r>
              <a:rPr lang="en-US" sz="2800" dirty="0" err="1" smtClean="0"/>
              <a:t>ie</a:t>
            </a:r>
            <a:r>
              <a:rPr lang="en-US" sz="2800" dirty="0" smtClean="0"/>
              <a:t>, ending on December 31st), your organization does not need to file the e-postcard until May 15.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What happens if I don’t file Form 990-N?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your non-profit fails to file the e-postcard for three consecutive years, the IRS will revoke the organization’s tax-exempt status. </a:t>
            </a:r>
          </a:p>
          <a:p>
            <a:r>
              <a:rPr lang="en-US" dirty="0" smtClean="0"/>
              <a:t>Form 990-N is meant to be quick and easy to file, however, so there should be no reason for this to happen.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IRS FORM 990-N E-postcard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Before attempting to complete the e-postcard, you </a:t>
            </a:r>
          </a:p>
          <a:p>
            <a:pPr>
              <a:buNone/>
            </a:pPr>
            <a:r>
              <a:rPr lang="en-US" dirty="0" smtClean="0"/>
              <a:t>will need the following: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Taxpayer ID number on file with the IRS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Legal Name:  Chapter name and number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The IRS Form 990-N is to be filed electronically via the Urban Institute website contracted by the IRS.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STEPS TO FILING E-POSTCARD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500" dirty="0" smtClean="0"/>
              <a:t>The web address is </a:t>
            </a:r>
            <a:r>
              <a:rPr lang="en-US" sz="1500" u="sng" dirty="0" smtClean="0">
                <a:hlinkClick r:id="rId3"/>
              </a:rPr>
              <a:t>http://epostcard.form990.org</a:t>
            </a:r>
            <a:endParaRPr lang="en-US" sz="1500" u="sng" dirty="0" smtClean="0"/>
          </a:p>
          <a:p>
            <a:pPr>
              <a:buNone/>
            </a:pPr>
            <a:r>
              <a:rPr lang="en-US" sz="1500" dirty="0" smtClean="0"/>
              <a:t>         	            	Click on Postcard:  File your electronic IRS FORM 990 N</a:t>
            </a:r>
          </a:p>
          <a:p>
            <a:pPr>
              <a:buNone/>
            </a:pPr>
            <a:r>
              <a:rPr lang="en-US" sz="1500" dirty="0" smtClean="0"/>
              <a:t> </a:t>
            </a:r>
          </a:p>
          <a:p>
            <a:r>
              <a:rPr lang="en-US" sz="1500" dirty="0" smtClean="0"/>
              <a:t>Step 1		Register as a New User</a:t>
            </a:r>
          </a:p>
          <a:p>
            <a:pPr>
              <a:buNone/>
            </a:pPr>
            <a:r>
              <a:rPr lang="en-US" sz="1500" dirty="0" smtClean="0"/>
              <a:t>			To file form 990-N (e-Postcard), you must register</a:t>
            </a:r>
          </a:p>
          <a:p>
            <a:pPr>
              <a:buNone/>
            </a:pPr>
            <a:r>
              <a:rPr lang="en-US" sz="1500" dirty="0" smtClean="0"/>
              <a:t> </a:t>
            </a:r>
          </a:p>
          <a:p>
            <a:r>
              <a:rPr lang="en-US" sz="1500" dirty="0" smtClean="0"/>
              <a:t>Step 2		Your Log on ID is your Federal Tax ID number</a:t>
            </a:r>
          </a:p>
          <a:p>
            <a:pPr>
              <a:buNone/>
            </a:pPr>
            <a:r>
              <a:rPr lang="en-US" sz="1500" dirty="0" smtClean="0"/>
              <a:t> </a:t>
            </a:r>
          </a:p>
          <a:p>
            <a:r>
              <a:rPr lang="en-US" sz="1500" dirty="0" smtClean="0"/>
              <a:t>Step 3	Create password (use something that is not personal, however something you will remember)</a:t>
            </a:r>
          </a:p>
          <a:p>
            <a:pPr>
              <a:buNone/>
            </a:pPr>
            <a:r>
              <a:rPr lang="en-US" sz="1500" dirty="0" smtClean="0"/>
              <a:t>		Verify password</a:t>
            </a:r>
          </a:p>
          <a:p>
            <a:pPr>
              <a:buNone/>
            </a:pPr>
            <a:r>
              <a:rPr lang="en-US" sz="1500" dirty="0" smtClean="0"/>
              <a:t>		Fill in appropriate fields</a:t>
            </a:r>
          </a:p>
          <a:p>
            <a:pPr>
              <a:buNone/>
            </a:pPr>
            <a:r>
              <a:rPr lang="en-US" sz="1500" dirty="0" smtClean="0"/>
              <a:t>		First name</a:t>
            </a:r>
          </a:p>
          <a:p>
            <a:pPr>
              <a:buNone/>
            </a:pPr>
            <a:r>
              <a:rPr lang="en-US" sz="1500" dirty="0" smtClean="0"/>
              <a:t>		Last name</a:t>
            </a:r>
          </a:p>
          <a:p>
            <a:pPr>
              <a:buNone/>
            </a:pPr>
            <a:r>
              <a:rPr lang="en-US" sz="1500" dirty="0" smtClean="0"/>
              <a:t>		Email address</a:t>
            </a:r>
          </a:p>
          <a:p>
            <a:pPr>
              <a:buNone/>
            </a:pPr>
            <a:r>
              <a:rPr lang="en-US" sz="1500" dirty="0" smtClean="0"/>
              <a:t>		Verify email address</a:t>
            </a:r>
          </a:p>
          <a:p>
            <a:pPr>
              <a:buNone/>
            </a:pPr>
            <a:r>
              <a:rPr lang="en-US" sz="1500" dirty="0" smtClean="0"/>
              <a:t>		Telephone number	</a:t>
            </a:r>
          </a:p>
          <a:p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STEPS TO FILING E-POSTCARD cont.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Click on link to verify activate login ID success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Next page – Tells you if you were successful in creating your log in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Next page will be either one of the tow below listed functions: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 According to the IRS records, your tax year has not ended; you cannot file the e-postcard until your tax year has ended.		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 lvl="0">
              <a:buNone/>
            </a:pPr>
            <a:r>
              <a:rPr lang="en-US" dirty="0" smtClean="0"/>
              <a:t>	 Create your Form 990 N</a:t>
            </a:r>
          </a:p>
          <a:p>
            <a:pPr>
              <a:buNone/>
            </a:pPr>
            <a:r>
              <a:rPr lang="en-US" dirty="0" smtClean="0"/>
              <a:t>	Once you have login ID, you can access the system and create your e-postcard.</a:t>
            </a:r>
          </a:p>
          <a:p>
            <a:pPr>
              <a:buNone/>
            </a:pPr>
            <a:r>
              <a:rPr lang="en-US" dirty="0" smtClean="0"/>
              <a:t>	Click the link to begin the process</a:t>
            </a:r>
          </a:p>
          <a:p>
            <a:pPr>
              <a:buNone/>
            </a:pPr>
            <a:r>
              <a:rPr lang="en-US" dirty="0" smtClean="0"/>
              <a:t>	When you are done, print a copy of the form</a:t>
            </a:r>
          </a:p>
          <a:p>
            <a:pPr>
              <a:buNone/>
            </a:pPr>
            <a:r>
              <a:rPr lang="en-US" dirty="0" smtClean="0"/>
              <a:t>	Submit your Form 990 N e-postcard</a:t>
            </a:r>
          </a:p>
          <a:p>
            <a:pPr>
              <a:buNone/>
            </a:pPr>
            <a:r>
              <a:rPr lang="en-US" dirty="0" smtClean="0"/>
              <a:t>	Once you complete your e-postcard, click on submit filing to IRS button</a:t>
            </a:r>
          </a:p>
          <a:p>
            <a:pPr>
              <a:buNone/>
            </a:pPr>
            <a:r>
              <a:rPr lang="en-US" dirty="0" smtClean="0"/>
              <a:t>	You will receive a confirmation notification in your email</a:t>
            </a:r>
          </a:p>
          <a:p>
            <a:pPr>
              <a:buNone/>
            </a:pPr>
            <a:r>
              <a:rPr lang="en-US" dirty="0" smtClean="0"/>
              <a:t>	Print and mail the confirmation to the Grand Treasurer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AUDIT REPORTS</a:t>
            </a:r>
            <a:br>
              <a:rPr lang="en-US" sz="4800" b="1" dirty="0" smtClean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endParaRPr lang="en-US" dirty="0" smtClean="0"/>
          </a:p>
          <a:p>
            <a:r>
              <a:rPr lang="en-US" sz="7200" dirty="0" smtClean="0"/>
              <a:t>The Chapters records and financial accounts must be examined and inspected at least semi annually.</a:t>
            </a:r>
          </a:p>
          <a:p>
            <a:r>
              <a:rPr lang="en-US" sz="7200" dirty="0" smtClean="0"/>
              <a:t>An adjustment or correction of accounts. </a:t>
            </a:r>
          </a:p>
          <a:p>
            <a:r>
              <a:rPr lang="en-US" sz="7200" dirty="0" smtClean="0"/>
              <a:t>An examined and verified account.</a:t>
            </a:r>
          </a:p>
          <a:p>
            <a:pPr algn="ctr">
              <a:buNone/>
            </a:pPr>
            <a:endParaRPr 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TREASURER BOOKS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Check Book</a:t>
            </a:r>
          </a:p>
          <a:p>
            <a:r>
              <a:rPr lang="en-US" dirty="0" smtClean="0"/>
              <a:t>Copies of Checks or Cleared Checks</a:t>
            </a:r>
          </a:p>
          <a:p>
            <a:r>
              <a:rPr lang="en-US" dirty="0" smtClean="0"/>
              <a:t>Ledger Book</a:t>
            </a:r>
          </a:p>
          <a:p>
            <a:r>
              <a:rPr lang="en-US" dirty="0" smtClean="0"/>
              <a:t>Receipt Book</a:t>
            </a:r>
          </a:p>
          <a:p>
            <a:r>
              <a:rPr lang="en-US" dirty="0" smtClean="0"/>
              <a:t>Deposit Slips</a:t>
            </a:r>
          </a:p>
          <a:p>
            <a:r>
              <a:rPr lang="en-US" dirty="0" smtClean="0"/>
              <a:t>Bank Statements</a:t>
            </a:r>
          </a:p>
          <a:p>
            <a:r>
              <a:rPr lang="en-US" dirty="0" smtClean="0"/>
              <a:t>Treasurer Reports</a:t>
            </a:r>
          </a:p>
          <a:p>
            <a:r>
              <a:rPr lang="en-US" dirty="0" smtClean="0"/>
              <a:t>Warrants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</a:t>
            </a:r>
            <a:endParaRPr lang="en-US" b="1" dirty="0"/>
          </a:p>
        </p:txBody>
      </p:sp>
      <p:pic>
        <p:nvPicPr>
          <p:cNvPr id="13315" name="Picture 3" descr="C:\Users\Ernestine\AppData\Local\Microsoft\Windows\Temporary Internet Files\Content.IE5\8LF8SM98\MCj038404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057400"/>
            <a:ext cx="2303983" cy="2678077"/>
          </a:xfrm>
          <a:prstGeom prst="rect">
            <a:avLst/>
          </a:prstGeom>
          <a:noFill/>
        </p:spPr>
      </p:pic>
      <p:pic>
        <p:nvPicPr>
          <p:cNvPr id="13316" name="Picture 4" descr="C:\Users\Ernestine\AppData\Local\Microsoft\Windows\Temporary Internet Files\Content.IE5\KKR8UJAR\MCj007871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752600"/>
            <a:ext cx="1622066" cy="3934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 b="1" dirty="0" smtClean="0"/>
              <a:t>DUTIES OF THE TREASURER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382000" cy="5257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Receive all monies paid into the Chapter from the Secretary.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Gives Secretary receipt for all monies received.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Assure that all checks have three signatures.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Deposit the funds in a timely manner.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Keep Worthy Matron and Chapter abreast of financial status of Chapter.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Reconcile bank statements upon receipt.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Submit Annual financial report.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Keep all records, vouchers used to maintain all accounts.</a:t>
            </a:r>
          </a:p>
          <a:p>
            <a:pPr algn="l"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Chapter Treasurer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036637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smtClean="0"/>
              <a:t>       </a:t>
            </a:r>
          </a:p>
          <a:p>
            <a:pPr algn="ctr">
              <a:buNone/>
            </a:pPr>
            <a:r>
              <a:rPr lang="en-US" sz="3600" dirty="0" smtClean="0"/>
              <a:t>The Treasurer of a Chapter is the proper custodian of all its money, securities, and other fiscal properties, and they cannot be taken from her control and placed under the control of others.  </a:t>
            </a:r>
          </a:p>
          <a:p>
            <a:pPr algn="ctr">
              <a:buNone/>
            </a:pPr>
            <a:endParaRPr lang="en-US" sz="3600" dirty="0"/>
          </a:p>
        </p:txBody>
      </p:sp>
      <p:pic>
        <p:nvPicPr>
          <p:cNvPr id="1028" name="Picture 4" descr="C:\Users\Ernestine\AppData\Local\Microsoft\Windows\Temporary Internet Files\Content.IE5\1747PIYQ\MCj0439600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648200"/>
            <a:ext cx="2819400" cy="164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RECEIVE MONEY FROM THE SECRETARY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Receive all monies paid into the Chapter from the Secretary.</a:t>
            </a:r>
          </a:p>
          <a:p>
            <a:pPr lvl="1"/>
            <a:r>
              <a:rPr lang="en-US" dirty="0" smtClean="0"/>
              <a:t>Gives Secretary receipt for all monies received.</a:t>
            </a:r>
          </a:p>
          <a:p>
            <a:pPr lvl="1"/>
            <a:r>
              <a:rPr lang="en-US" dirty="0" smtClean="0"/>
              <a:t>Deposit the funds in a timely manner.</a:t>
            </a:r>
          </a:p>
          <a:p>
            <a:pPr lvl="1"/>
            <a:r>
              <a:rPr lang="en-US" dirty="0" smtClean="0"/>
              <a:t>Count all money received by her.</a:t>
            </a:r>
          </a:p>
          <a:p>
            <a:pPr lvl="1"/>
            <a:r>
              <a:rPr lang="en-US" dirty="0" smtClean="0"/>
              <a:t>Earmark money in her ledger book.</a:t>
            </a:r>
          </a:p>
          <a:p>
            <a:pPr lvl="1"/>
            <a:r>
              <a:rPr lang="en-US" dirty="0" smtClean="0"/>
              <a:t>Keep ledger on all money received and </a:t>
            </a:r>
          </a:p>
          <a:p>
            <a:pPr lvl="1">
              <a:buNone/>
            </a:pPr>
            <a:r>
              <a:rPr lang="en-US" dirty="0" smtClean="0"/>
              <a:t>    disbursed.</a:t>
            </a:r>
          </a:p>
          <a:p>
            <a:r>
              <a:rPr lang="en-US" dirty="0" smtClean="0"/>
              <a:t>The Treasurer must give the Secretary a receipt for all money received.</a:t>
            </a:r>
          </a:p>
          <a:p>
            <a:endParaRPr lang="en-US" dirty="0"/>
          </a:p>
        </p:txBody>
      </p:sp>
      <p:pic>
        <p:nvPicPr>
          <p:cNvPr id="2050" name="Picture 2" descr="C:\Users\Ernestine\AppData\Local\Microsoft\Windows\Temporary Internet Files\Content.IE5\59NA4NIL\MCj042917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124200"/>
            <a:ext cx="1825142" cy="1696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REQUIRED SIGNATURES ON A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All checks written require three signatures.</a:t>
            </a:r>
          </a:p>
          <a:p>
            <a:pPr lvl="1">
              <a:buNone/>
            </a:pPr>
            <a:endParaRPr lang="en-US" dirty="0" smtClean="0"/>
          </a:p>
          <a:p>
            <a:pPr lvl="2"/>
            <a:r>
              <a:rPr lang="en-US" dirty="0" smtClean="0"/>
              <a:t>Worthy Matron</a:t>
            </a:r>
          </a:p>
          <a:p>
            <a:pPr lvl="2"/>
            <a:r>
              <a:rPr lang="en-US" dirty="0" smtClean="0"/>
              <a:t>Secretary</a:t>
            </a:r>
          </a:p>
          <a:p>
            <a:pPr lvl="2"/>
            <a:r>
              <a:rPr lang="en-US" dirty="0" smtClean="0"/>
              <a:t>Treasurer</a:t>
            </a:r>
          </a:p>
          <a:p>
            <a:pPr lvl="2"/>
            <a:r>
              <a:rPr lang="en-US" dirty="0" smtClean="0"/>
              <a:t>Alternate Associate Matron</a:t>
            </a:r>
          </a:p>
          <a:p>
            <a:pPr lvl="2"/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All signature cards must have at least four signatures.</a:t>
            </a:r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4" name="Picture 7" descr="C:\Users\Ernestine\AppData\Local\Microsoft\Windows\Temporary Internet Files\Content.IE5\8LF8SM98\MMj0365260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438400"/>
            <a:ext cx="2210937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DEPOSITS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money must be deposited in the bank within 72 hours.</a:t>
            </a:r>
          </a:p>
          <a:p>
            <a:r>
              <a:rPr lang="en-US" dirty="0" smtClean="0"/>
              <a:t>Treasurer must receive two deposit slips from the bank and must provide the Secretary with the duplicate deposit slip.</a:t>
            </a:r>
          </a:p>
          <a:p>
            <a:r>
              <a:rPr lang="en-US" dirty="0" smtClean="0"/>
              <a:t>This deposit slip must be attached to the ledger page for the month the money was deposited.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5" name="Picture 3" descr="C:\Users\Ernestine\AppData\Local\Microsoft\Windows\Temporary Internet Files\Content.IE5\1747PIYQ\MPj043065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486400"/>
            <a:ext cx="1143000" cy="976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CHAPTER FINANCIAL STATUS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Treasurer must provide the Chapter with a report of each previous month.</a:t>
            </a:r>
          </a:p>
          <a:p>
            <a:r>
              <a:rPr lang="en-US" dirty="0" smtClean="0"/>
              <a:t>This report will show at a minimum the following:</a:t>
            </a:r>
          </a:p>
          <a:p>
            <a:pPr lvl="1"/>
            <a:r>
              <a:rPr lang="en-US" sz="2200" dirty="0" smtClean="0"/>
              <a:t>Beginning Balance		</a:t>
            </a:r>
          </a:p>
          <a:p>
            <a:pPr lvl="1"/>
            <a:r>
              <a:rPr lang="en-US" sz="2200" dirty="0" smtClean="0"/>
              <a:t>Credits/Deposits/Bank fees</a:t>
            </a:r>
          </a:p>
          <a:p>
            <a:pPr lvl="1"/>
            <a:r>
              <a:rPr lang="en-US" sz="2200" dirty="0" smtClean="0"/>
              <a:t>Disbursements with check numbers</a:t>
            </a:r>
          </a:p>
          <a:p>
            <a:pPr lvl="1"/>
            <a:r>
              <a:rPr lang="en-US" sz="2200" dirty="0" smtClean="0"/>
              <a:t>Outstanding checks</a:t>
            </a:r>
          </a:p>
          <a:p>
            <a:pPr lvl="1"/>
            <a:r>
              <a:rPr lang="en-US" sz="2200" dirty="0" smtClean="0"/>
              <a:t>Checks cleared</a:t>
            </a:r>
          </a:p>
          <a:p>
            <a:pPr lvl="1"/>
            <a:r>
              <a:rPr lang="en-US" sz="2200" dirty="0" smtClean="0"/>
              <a:t>Voided Checks</a:t>
            </a:r>
          </a:p>
          <a:p>
            <a:pPr lvl="1"/>
            <a:r>
              <a:rPr lang="en-US" sz="2200" dirty="0" smtClean="0"/>
              <a:t>Earmark money</a:t>
            </a:r>
          </a:p>
          <a:p>
            <a:pPr lvl="1"/>
            <a:r>
              <a:rPr lang="en-US" sz="2200" dirty="0" smtClean="0"/>
              <a:t>Working balance</a:t>
            </a:r>
          </a:p>
          <a:p>
            <a:pPr lvl="1"/>
            <a:r>
              <a:rPr lang="en-US" sz="2200" dirty="0" smtClean="0"/>
              <a:t>Ending balance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896" y="914400"/>
            <a:ext cx="4023360" cy="536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914400"/>
            <a:ext cx="4028255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57400" y="1524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SAMPLE TREASURER REPORT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1131</Words>
  <Application>Microsoft Office PowerPoint</Application>
  <PresentationFormat>On-screen Show (4:3)</PresentationFormat>
  <Paragraphs>257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PRINCE HALL GRAND CHAPTER ORDER OF THE EASTERN STAR, RITE OF ADOPTION HAWAII AND IT’S  JURISDICTION INC.  2013 TREASURER’S WORKSHOP    Presented by Bridget Terry Grand Treasurer   </vt:lpstr>
      <vt:lpstr>PURPOSE</vt:lpstr>
      <vt:lpstr>DUTIES OF THE TREASURER</vt:lpstr>
      <vt:lpstr>Chapter Treasurer</vt:lpstr>
      <vt:lpstr> RECEIVE MONEY FROM THE SECRETARY </vt:lpstr>
      <vt:lpstr>REQUIRED SIGNATURES ON A CHECK</vt:lpstr>
      <vt:lpstr>MAKING DEPOSITS</vt:lpstr>
      <vt:lpstr> CHAPTER FINANCIAL STATUS </vt:lpstr>
      <vt:lpstr>Slide 9</vt:lpstr>
      <vt:lpstr>RECONCILE BANK STATEMENTS</vt:lpstr>
      <vt:lpstr>MAINTAIN ALL RECORD BOOKS</vt:lpstr>
      <vt:lpstr>Slide 12</vt:lpstr>
      <vt:lpstr>PREPARE THE CHAPTER’S REPORTS</vt:lpstr>
      <vt:lpstr>TREASURER BOOKS</vt:lpstr>
      <vt:lpstr> What is IRS Form 990-N? </vt:lpstr>
      <vt:lpstr> Who must file Form 990-N? </vt:lpstr>
      <vt:lpstr> What is required in Form 990-N? </vt:lpstr>
      <vt:lpstr> Why is Form 990-N necessary? </vt:lpstr>
      <vt:lpstr> How do I file Form 990-N? </vt:lpstr>
      <vt:lpstr> When is Form 990-N due? </vt:lpstr>
      <vt:lpstr> What happens if I don’t file Form 990-N? </vt:lpstr>
      <vt:lpstr>IRS FORM 990-N E-postcard</vt:lpstr>
      <vt:lpstr>STEPS TO FILING E-POSTCARD</vt:lpstr>
      <vt:lpstr>STEPS TO FILING E-POSTCARD cont.</vt:lpstr>
      <vt:lpstr> AUDIT REPORTS </vt:lpstr>
      <vt:lpstr>TREASURER BOOKS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DUTIES OF THE SECRETARY</dc:title>
  <dc:creator>Ernestine</dc:creator>
  <cp:lastModifiedBy>Ernestine</cp:lastModifiedBy>
  <cp:revision>103</cp:revision>
  <dcterms:created xsi:type="dcterms:W3CDTF">2008-08-24T07:08:19Z</dcterms:created>
  <dcterms:modified xsi:type="dcterms:W3CDTF">2013-03-31T06:37:24Z</dcterms:modified>
</cp:coreProperties>
</file>